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91" r:id="rId12"/>
    <p:sldId id="267" r:id="rId13"/>
    <p:sldId id="268" r:id="rId14"/>
    <p:sldId id="292" r:id="rId15"/>
    <p:sldId id="269" r:id="rId16"/>
    <p:sldId id="273" r:id="rId17"/>
    <p:sldId id="272" r:id="rId18"/>
    <p:sldId id="286" r:id="rId19"/>
    <p:sldId id="288" r:id="rId20"/>
    <p:sldId id="277" r:id="rId21"/>
    <p:sldId id="281" r:id="rId22"/>
    <p:sldId id="282" r:id="rId23"/>
    <p:sldId id="283" r:id="rId24"/>
    <p:sldId id="289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C26E7-986B-4636-99E1-E51D14A3E0E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66F6B-93AA-4B35-B39A-0FB57FC9ED2B}">
      <dgm:prSet/>
      <dgm:spPr/>
      <dgm:t>
        <a:bodyPr/>
        <a:lstStyle/>
        <a:p>
          <a:pPr rtl="0"/>
          <a:r>
            <a:rPr lang="ru-RU" b="1" dirty="0" smtClean="0"/>
            <a:t>Цели  и  задачи библиотеки: </a:t>
          </a:r>
          <a:endParaRPr lang="ru-RU" b="1" dirty="0"/>
        </a:p>
      </dgm:t>
    </dgm:pt>
    <dgm:pt modelId="{D65F4EDC-F168-465D-929C-E8883CE11144}" type="parTrans" cxnId="{47DC8BD7-E624-4F8B-A42F-8B2A23C31234}">
      <dgm:prSet/>
      <dgm:spPr/>
      <dgm:t>
        <a:bodyPr/>
        <a:lstStyle/>
        <a:p>
          <a:endParaRPr lang="ru-RU"/>
        </a:p>
      </dgm:t>
    </dgm:pt>
    <dgm:pt modelId="{472057B1-6495-46F1-9BD1-F1AE019D724F}" type="sibTrans" cxnId="{47DC8BD7-E624-4F8B-A42F-8B2A23C31234}">
      <dgm:prSet/>
      <dgm:spPr/>
      <dgm:t>
        <a:bodyPr/>
        <a:lstStyle/>
        <a:p>
          <a:endParaRPr lang="ru-RU"/>
        </a:p>
      </dgm:t>
    </dgm:pt>
    <dgm:pt modelId="{98EBF0CC-4B9B-4805-8E79-6522833F7584}" type="pres">
      <dgm:prSet presAssocID="{556C26E7-986B-4636-99E1-E51D14A3E0E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6ABD7A0-970F-4953-93D8-E36C3F35C89C}" type="pres">
      <dgm:prSet presAssocID="{556C26E7-986B-4636-99E1-E51D14A3E0EB}" presName="pyramid" presStyleLbl="node1" presStyleIdx="0" presStyleCnt="1"/>
      <dgm:spPr/>
    </dgm:pt>
    <dgm:pt modelId="{909CD147-8953-443C-B0F6-8576F954D57A}" type="pres">
      <dgm:prSet presAssocID="{556C26E7-986B-4636-99E1-E51D14A3E0EB}" presName="theList" presStyleCnt="0"/>
      <dgm:spPr/>
    </dgm:pt>
    <dgm:pt modelId="{431528A5-E384-445B-AA5C-7F1A058EC928}" type="pres">
      <dgm:prSet presAssocID="{4E366F6B-93AA-4B35-B39A-0FB57FC9ED2B}" presName="aNode" presStyleLbl="fgAcc1" presStyleIdx="0" presStyleCnt="1" custAng="0" custScaleX="1085055" custScaleY="715083" custLinFactY="-79224" custLinFactNeighborX="-87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FC69B-046C-4E0A-A5F6-52DADBCFA0C2}" type="pres">
      <dgm:prSet presAssocID="{4E366F6B-93AA-4B35-B39A-0FB57FC9ED2B}" presName="aSpace" presStyleCnt="0"/>
      <dgm:spPr/>
    </dgm:pt>
  </dgm:ptLst>
  <dgm:cxnLst>
    <dgm:cxn modelId="{47DC8BD7-E624-4F8B-A42F-8B2A23C31234}" srcId="{556C26E7-986B-4636-99E1-E51D14A3E0EB}" destId="{4E366F6B-93AA-4B35-B39A-0FB57FC9ED2B}" srcOrd="0" destOrd="0" parTransId="{D65F4EDC-F168-465D-929C-E8883CE11144}" sibTransId="{472057B1-6495-46F1-9BD1-F1AE019D724F}"/>
    <dgm:cxn modelId="{076C6D2D-D7B3-434C-A0F4-2A2E0D960F70}" type="presOf" srcId="{4E366F6B-93AA-4B35-B39A-0FB57FC9ED2B}" destId="{431528A5-E384-445B-AA5C-7F1A058EC928}" srcOrd="0" destOrd="0" presId="urn:microsoft.com/office/officeart/2005/8/layout/pyramid2"/>
    <dgm:cxn modelId="{22C6DAA7-101E-428F-B343-968B15427C8A}" type="presOf" srcId="{556C26E7-986B-4636-99E1-E51D14A3E0EB}" destId="{98EBF0CC-4B9B-4805-8E79-6522833F7584}" srcOrd="0" destOrd="0" presId="urn:microsoft.com/office/officeart/2005/8/layout/pyramid2"/>
    <dgm:cxn modelId="{BAD96D0E-6CC7-4DD9-9942-FE33AF3EAFE1}" type="presParOf" srcId="{98EBF0CC-4B9B-4805-8E79-6522833F7584}" destId="{46ABD7A0-970F-4953-93D8-E36C3F35C89C}" srcOrd="0" destOrd="0" presId="urn:microsoft.com/office/officeart/2005/8/layout/pyramid2"/>
    <dgm:cxn modelId="{2FFC5F60-C22A-4133-8B21-B85042CD5D57}" type="presParOf" srcId="{98EBF0CC-4B9B-4805-8E79-6522833F7584}" destId="{909CD147-8953-443C-B0F6-8576F954D57A}" srcOrd="1" destOrd="0" presId="urn:microsoft.com/office/officeart/2005/8/layout/pyramid2"/>
    <dgm:cxn modelId="{4FED5E99-8F3C-4AD5-BD0C-61FC843997EF}" type="presParOf" srcId="{909CD147-8953-443C-B0F6-8576F954D57A}" destId="{431528A5-E384-445B-AA5C-7F1A058EC928}" srcOrd="0" destOrd="0" presId="urn:microsoft.com/office/officeart/2005/8/layout/pyramid2"/>
    <dgm:cxn modelId="{63FBC254-9907-4E4A-9AD9-70DDD8AA36BF}" type="presParOf" srcId="{909CD147-8953-443C-B0F6-8576F954D57A}" destId="{F58FC69B-046C-4E0A-A5F6-52DADBCFA0C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E6C60-5B76-4B3B-9C43-97F93F3A6A66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</dgm:pt>
    <dgm:pt modelId="{2DBB9738-67D3-4695-BA9C-78BFF7C4BB80}">
      <dgm:prSet phldrT="[Текст]" custT="1"/>
      <dgm:spPr/>
      <dgm:t>
        <a:bodyPr/>
        <a:lstStyle/>
        <a:p>
          <a:r>
            <a:rPr lang="ru-RU" sz="2600" dirty="0" smtClean="0">
              <a:latin typeface="Arial Black" pitchFamily="34" charset="0"/>
            </a:rPr>
            <a:t>Абонемент</a:t>
          </a:r>
        </a:p>
        <a:p>
          <a:endParaRPr lang="ru-RU" sz="2600" dirty="0" smtClean="0">
            <a:latin typeface="Arial Black" pitchFamily="34" charset="0"/>
          </a:endParaRPr>
        </a:p>
      </dgm:t>
    </dgm:pt>
    <dgm:pt modelId="{66A6E3F3-08A1-4B36-8BFF-50A80B064DFD}" type="parTrans" cxnId="{D659FDEC-73BE-4A95-A268-BC51B0B6BF72}">
      <dgm:prSet/>
      <dgm:spPr/>
      <dgm:t>
        <a:bodyPr/>
        <a:lstStyle/>
        <a:p>
          <a:endParaRPr lang="ru-RU" sz="2600"/>
        </a:p>
      </dgm:t>
    </dgm:pt>
    <dgm:pt modelId="{21A2C678-D6BE-4979-B347-3FD7524D5010}" type="sibTrans" cxnId="{D659FDEC-73BE-4A95-A268-BC51B0B6BF72}">
      <dgm:prSet custT="1"/>
      <dgm:spPr/>
      <dgm:t>
        <a:bodyPr/>
        <a:lstStyle/>
        <a:p>
          <a:endParaRPr lang="ru-RU" sz="2600"/>
        </a:p>
      </dgm:t>
    </dgm:pt>
    <dgm:pt modelId="{45E2560F-6F43-4B54-A564-664252D99222}">
      <dgm:prSet phldrT="[Текст]" custT="1"/>
      <dgm:spPr/>
      <dgm:t>
        <a:bodyPr/>
        <a:lstStyle/>
        <a:p>
          <a:r>
            <a:rPr lang="ru-RU" sz="2400" dirty="0" smtClean="0">
              <a:latin typeface="Arial Black" pitchFamily="34" charset="0"/>
            </a:rPr>
            <a:t>Читальный зал </a:t>
          </a:r>
          <a:endParaRPr lang="ru-RU" sz="2400" dirty="0">
            <a:latin typeface="Arial Black" pitchFamily="34" charset="0"/>
          </a:endParaRPr>
        </a:p>
      </dgm:t>
    </dgm:pt>
    <dgm:pt modelId="{CFE15C50-13BC-4A29-B20F-9843036322D2}" type="parTrans" cxnId="{F1AF3E03-0516-422B-9A85-E3BB14DF0FEA}">
      <dgm:prSet/>
      <dgm:spPr/>
      <dgm:t>
        <a:bodyPr/>
        <a:lstStyle/>
        <a:p>
          <a:endParaRPr lang="ru-RU" sz="2600"/>
        </a:p>
      </dgm:t>
    </dgm:pt>
    <dgm:pt modelId="{9E8358B7-70B4-4B49-B540-417F28AA6FA9}" type="sibTrans" cxnId="{F1AF3E03-0516-422B-9A85-E3BB14DF0FEA}">
      <dgm:prSet custT="1"/>
      <dgm:spPr/>
      <dgm:t>
        <a:bodyPr/>
        <a:lstStyle/>
        <a:p>
          <a:endParaRPr lang="ru-RU" sz="2600"/>
        </a:p>
      </dgm:t>
    </dgm:pt>
    <dgm:pt modelId="{81A77454-E233-44A0-854B-2CF3D50DA56E}">
      <dgm:prSet phldrT="[Текст]" custT="1"/>
      <dgm:spPr/>
      <dgm:t>
        <a:bodyPr/>
        <a:lstStyle/>
        <a:p>
          <a:r>
            <a:rPr lang="ru-RU" sz="2400" dirty="0" smtClean="0">
              <a:latin typeface="Arial Black" pitchFamily="34" charset="0"/>
            </a:rPr>
            <a:t>Библиотека</a:t>
          </a:r>
          <a:endParaRPr lang="ru-RU" sz="2400" dirty="0">
            <a:latin typeface="Arial Black" pitchFamily="34" charset="0"/>
          </a:endParaRPr>
        </a:p>
      </dgm:t>
    </dgm:pt>
    <dgm:pt modelId="{0BB29183-6F9F-46A1-8A6B-866E4E2DB6A6}" type="parTrans" cxnId="{B2D1D377-18EC-4A9C-A1DC-1F0F1CFA14D8}">
      <dgm:prSet/>
      <dgm:spPr/>
      <dgm:t>
        <a:bodyPr/>
        <a:lstStyle/>
        <a:p>
          <a:endParaRPr lang="ru-RU" sz="2600"/>
        </a:p>
      </dgm:t>
    </dgm:pt>
    <dgm:pt modelId="{030842F9-A8DD-4F44-A099-52185A5803FF}" type="sibTrans" cxnId="{B2D1D377-18EC-4A9C-A1DC-1F0F1CFA14D8}">
      <dgm:prSet/>
      <dgm:spPr/>
      <dgm:t>
        <a:bodyPr/>
        <a:lstStyle/>
        <a:p>
          <a:endParaRPr lang="ru-RU" sz="2600"/>
        </a:p>
      </dgm:t>
    </dgm:pt>
    <dgm:pt modelId="{ABF6D47F-BC2F-46FE-80D5-636CD6A58225}" type="pres">
      <dgm:prSet presAssocID="{F09E6C60-5B76-4B3B-9C43-97F93F3A6A66}" presName="Name0" presStyleCnt="0">
        <dgm:presLayoutVars>
          <dgm:dir/>
          <dgm:resizeHandles val="exact"/>
        </dgm:presLayoutVars>
      </dgm:prSet>
      <dgm:spPr/>
    </dgm:pt>
    <dgm:pt modelId="{03AC7197-205C-45C4-B005-6FC876E17A09}" type="pres">
      <dgm:prSet presAssocID="{F09E6C60-5B76-4B3B-9C43-97F93F3A6A66}" presName="vNodes" presStyleCnt="0"/>
      <dgm:spPr/>
    </dgm:pt>
    <dgm:pt modelId="{62A522A2-68BF-43F6-8E3D-EFD3BC544A0E}" type="pres">
      <dgm:prSet presAssocID="{2DBB9738-67D3-4695-BA9C-78BFF7C4BB80}" presName="node" presStyleLbl="node1" presStyleIdx="0" presStyleCnt="3" custScaleX="222229" custScaleY="118888" custLinFactNeighborX="13393" custLinFactNeighborY="-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A868A-71C9-4C34-B475-06D728BAA80E}" type="pres">
      <dgm:prSet presAssocID="{21A2C678-D6BE-4979-B347-3FD7524D5010}" presName="spacerT" presStyleCnt="0"/>
      <dgm:spPr/>
    </dgm:pt>
    <dgm:pt modelId="{95D2A997-0D66-4ECF-AA9F-CEE65E8EE0D3}" type="pres">
      <dgm:prSet presAssocID="{21A2C678-D6BE-4979-B347-3FD7524D501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6202120-BAB9-47E2-B321-A16DE52DC559}" type="pres">
      <dgm:prSet presAssocID="{21A2C678-D6BE-4979-B347-3FD7524D5010}" presName="spacerB" presStyleCnt="0"/>
      <dgm:spPr/>
    </dgm:pt>
    <dgm:pt modelId="{11D6026A-DAF2-4167-876E-18C85B4EBA5C}" type="pres">
      <dgm:prSet presAssocID="{45E2560F-6F43-4B54-A564-664252D99222}" presName="node" presStyleLbl="node1" presStyleIdx="1" presStyleCnt="3" custScaleX="190155" custLinFactNeighborX="3215" custLinFactNeighborY="34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EB832-B99B-4FD6-86EB-0F2580F9B97E}" type="pres">
      <dgm:prSet presAssocID="{F09E6C60-5B76-4B3B-9C43-97F93F3A6A66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8CEA6787-DF57-4CF6-828C-5F2E7A07E4EF}" type="pres">
      <dgm:prSet presAssocID="{F09E6C60-5B76-4B3B-9C43-97F93F3A6A6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40E0DA1-E55A-4AF3-8E78-510C78B406DD}" type="pres">
      <dgm:prSet presAssocID="{F09E6C60-5B76-4B3B-9C43-97F93F3A6A66}" presName="lastNode" presStyleLbl="node1" presStyleIdx="2" presStyleCnt="3" custScaleX="105171" custScaleY="68948" custLinFactNeighborX="109" custLinFactNeighborY="3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10B671-BE91-4A20-804F-B058E8090E86}" type="presOf" srcId="{F09E6C60-5B76-4B3B-9C43-97F93F3A6A66}" destId="{ABF6D47F-BC2F-46FE-80D5-636CD6A58225}" srcOrd="0" destOrd="0" presId="urn:microsoft.com/office/officeart/2005/8/layout/equation2"/>
    <dgm:cxn modelId="{D659FDEC-73BE-4A95-A268-BC51B0B6BF72}" srcId="{F09E6C60-5B76-4B3B-9C43-97F93F3A6A66}" destId="{2DBB9738-67D3-4695-BA9C-78BFF7C4BB80}" srcOrd="0" destOrd="0" parTransId="{66A6E3F3-08A1-4B36-8BFF-50A80B064DFD}" sibTransId="{21A2C678-D6BE-4979-B347-3FD7524D5010}"/>
    <dgm:cxn modelId="{D924EC28-6D1E-4360-B997-FCE6F3432405}" type="presOf" srcId="{81A77454-E233-44A0-854B-2CF3D50DA56E}" destId="{940E0DA1-E55A-4AF3-8E78-510C78B406DD}" srcOrd="0" destOrd="0" presId="urn:microsoft.com/office/officeart/2005/8/layout/equation2"/>
    <dgm:cxn modelId="{B2D1D377-18EC-4A9C-A1DC-1F0F1CFA14D8}" srcId="{F09E6C60-5B76-4B3B-9C43-97F93F3A6A66}" destId="{81A77454-E233-44A0-854B-2CF3D50DA56E}" srcOrd="2" destOrd="0" parTransId="{0BB29183-6F9F-46A1-8A6B-866E4E2DB6A6}" sibTransId="{030842F9-A8DD-4F44-A099-52185A5803FF}"/>
    <dgm:cxn modelId="{2E905FF8-D5E3-4289-B76B-093B92EA1C7E}" type="presOf" srcId="{2DBB9738-67D3-4695-BA9C-78BFF7C4BB80}" destId="{62A522A2-68BF-43F6-8E3D-EFD3BC544A0E}" srcOrd="0" destOrd="0" presId="urn:microsoft.com/office/officeart/2005/8/layout/equation2"/>
    <dgm:cxn modelId="{F1AF3E03-0516-422B-9A85-E3BB14DF0FEA}" srcId="{F09E6C60-5B76-4B3B-9C43-97F93F3A6A66}" destId="{45E2560F-6F43-4B54-A564-664252D99222}" srcOrd="1" destOrd="0" parTransId="{CFE15C50-13BC-4A29-B20F-9843036322D2}" sibTransId="{9E8358B7-70B4-4B49-B540-417F28AA6FA9}"/>
    <dgm:cxn modelId="{9A85C956-AD83-4EEC-9D14-74DA63CCDB46}" type="presOf" srcId="{9E8358B7-70B4-4B49-B540-417F28AA6FA9}" destId="{23EEB832-B99B-4FD6-86EB-0F2580F9B97E}" srcOrd="0" destOrd="0" presId="urn:microsoft.com/office/officeart/2005/8/layout/equation2"/>
    <dgm:cxn modelId="{17DC314D-68C0-4C44-9D17-1C6725C54FCC}" type="presOf" srcId="{45E2560F-6F43-4B54-A564-664252D99222}" destId="{11D6026A-DAF2-4167-876E-18C85B4EBA5C}" srcOrd="0" destOrd="0" presId="urn:microsoft.com/office/officeart/2005/8/layout/equation2"/>
    <dgm:cxn modelId="{48ABD5DD-E5AE-4E23-8302-B866C8C584E2}" type="presOf" srcId="{9E8358B7-70B4-4B49-B540-417F28AA6FA9}" destId="{8CEA6787-DF57-4CF6-828C-5F2E7A07E4EF}" srcOrd="1" destOrd="0" presId="urn:microsoft.com/office/officeart/2005/8/layout/equation2"/>
    <dgm:cxn modelId="{782C1296-AB24-4131-8DEB-0BC24B88A41F}" type="presOf" srcId="{21A2C678-D6BE-4979-B347-3FD7524D5010}" destId="{95D2A997-0D66-4ECF-AA9F-CEE65E8EE0D3}" srcOrd="0" destOrd="0" presId="urn:microsoft.com/office/officeart/2005/8/layout/equation2"/>
    <dgm:cxn modelId="{F05843D6-0DEE-45DD-9895-824520D45DA1}" type="presParOf" srcId="{ABF6D47F-BC2F-46FE-80D5-636CD6A58225}" destId="{03AC7197-205C-45C4-B005-6FC876E17A09}" srcOrd="0" destOrd="0" presId="urn:microsoft.com/office/officeart/2005/8/layout/equation2"/>
    <dgm:cxn modelId="{1E10AAB6-8079-4885-BF54-02492466C319}" type="presParOf" srcId="{03AC7197-205C-45C4-B005-6FC876E17A09}" destId="{62A522A2-68BF-43F6-8E3D-EFD3BC544A0E}" srcOrd="0" destOrd="0" presId="urn:microsoft.com/office/officeart/2005/8/layout/equation2"/>
    <dgm:cxn modelId="{7D1C4477-4B8C-444A-B36C-115EB59ABFDE}" type="presParOf" srcId="{03AC7197-205C-45C4-B005-6FC876E17A09}" destId="{F93A868A-71C9-4C34-B475-06D728BAA80E}" srcOrd="1" destOrd="0" presId="urn:microsoft.com/office/officeart/2005/8/layout/equation2"/>
    <dgm:cxn modelId="{A75CA995-A9C0-40A9-A6CB-085F1C5C89DF}" type="presParOf" srcId="{03AC7197-205C-45C4-B005-6FC876E17A09}" destId="{95D2A997-0D66-4ECF-AA9F-CEE65E8EE0D3}" srcOrd="2" destOrd="0" presId="urn:microsoft.com/office/officeart/2005/8/layout/equation2"/>
    <dgm:cxn modelId="{C44220AC-528F-45F0-983D-983EEA9C7003}" type="presParOf" srcId="{03AC7197-205C-45C4-B005-6FC876E17A09}" destId="{46202120-BAB9-47E2-B321-A16DE52DC559}" srcOrd="3" destOrd="0" presId="urn:microsoft.com/office/officeart/2005/8/layout/equation2"/>
    <dgm:cxn modelId="{92B6A994-AE6A-4220-9126-BC7875017607}" type="presParOf" srcId="{03AC7197-205C-45C4-B005-6FC876E17A09}" destId="{11D6026A-DAF2-4167-876E-18C85B4EBA5C}" srcOrd="4" destOrd="0" presId="urn:microsoft.com/office/officeart/2005/8/layout/equation2"/>
    <dgm:cxn modelId="{DC527594-A138-4F1F-AC89-551C09129661}" type="presParOf" srcId="{ABF6D47F-BC2F-46FE-80D5-636CD6A58225}" destId="{23EEB832-B99B-4FD6-86EB-0F2580F9B97E}" srcOrd="1" destOrd="0" presId="urn:microsoft.com/office/officeart/2005/8/layout/equation2"/>
    <dgm:cxn modelId="{D8AC73C2-177E-4485-B36E-3A4C524E879C}" type="presParOf" srcId="{23EEB832-B99B-4FD6-86EB-0F2580F9B97E}" destId="{8CEA6787-DF57-4CF6-828C-5F2E7A07E4EF}" srcOrd="0" destOrd="0" presId="urn:microsoft.com/office/officeart/2005/8/layout/equation2"/>
    <dgm:cxn modelId="{B8099603-F309-41B2-948A-EBDBAF70359B}" type="presParOf" srcId="{ABF6D47F-BC2F-46FE-80D5-636CD6A58225}" destId="{940E0DA1-E55A-4AF3-8E78-510C78B406D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FCBA86-76E8-4345-A71E-DB89DD96DA83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3CFCD9-4CE9-4D55-9A73-0E8DCED2880D}">
      <dgm:prSet phldrT="[Текст]" custT="1"/>
      <dgm:spPr/>
      <dgm:t>
        <a:bodyPr/>
        <a:lstStyle/>
        <a:p>
          <a:r>
            <a:rPr lang="ru-RU" sz="2400" dirty="0" smtClean="0">
              <a:latin typeface="Arial Black" pitchFamily="34" charset="0"/>
            </a:rPr>
            <a:t>Количество</a:t>
          </a:r>
        </a:p>
        <a:p>
          <a:r>
            <a:rPr lang="ru-RU" sz="2400" dirty="0" smtClean="0">
              <a:latin typeface="Arial Black" pitchFamily="34" charset="0"/>
            </a:rPr>
            <a:t>читателей: </a:t>
          </a:r>
          <a:r>
            <a:rPr lang="ru-RU" sz="2600" b="1" dirty="0" smtClean="0">
              <a:latin typeface="Arial Black" pitchFamily="34" charset="0"/>
            </a:rPr>
            <a:t>430</a:t>
          </a:r>
          <a:endParaRPr lang="ru-RU" sz="2600" b="1" dirty="0">
            <a:latin typeface="Arial Black" pitchFamily="34" charset="0"/>
          </a:endParaRPr>
        </a:p>
      </dgm:t>
    </dgm:pt>
    <dgm:pt modelId="{1FC5CF06-F7BF-4AE7-90DE-6BBF23210BFF}" type="parTrans" cxnId="{A03789DC-09DD-4DE6-8111-C08E8F1FF88D}">
      <dgm:prSet/>
      <dgm:spPr/>
      <dgm:t>
        <a:bodyPr/>
        <a:lstStyle/>
        <a:p>
          <a:endParaRPr lang="ru-RU"/>
        </a:p>
      </dgm:t>
    </dgm:pt>
    <dgm:pt modelId="{F1CAE652-0FF8-4C79-A595-01797CE15DE8}" type="sibTrans" cxnId="{A03789DC-09DD-4DE6-8111-C08E8F1FF88D}">
      <dgm:prSet/>
      <dgm:spPr/>
      <dgm:t>
        <a:bodyPr/>
        <a:lstStyle/>
        <a:p>
          <a:endParaRPr lang="ru-RU"/>
        </a:p>
      </dgm:t>
    </dgm:pt>
    <dgm:pt modelId="{7D2724DB-0BDA-4768-9F55-9A407D0092BF}">
      <dgm:prSet phldrT="[Текст]" custT="1"/>
      <dgm:spPr/>
      <dgm:t>
        <a:bodyPr/>
        <a:lstStyle/>
        <a:p>
          <a:r>
            <a:rPr lang="ru-RU" sz="2400" dirty="0" smtClean="0">
              <a:latin typeface="Arial Black" pitchFamily="34" charset="0"/>
            </a:rPr>
            <a:t>Книговыдача:</a:t>
          </a:r>
        </a:p>
        <a:p>
          <a:r>
            <a:rPr lang="ru-RU" sz="2600" dirty="0" smtClean="0">
              <a:latin typeface="Arial Black" pitchFamily="34" charset="0"/>
            </a:rPr>
            <a:t>5145</a:t>
          </a:r>
          <a:endParaRPr lang="ru-RU" sz="2600" dirty="0">
            <a:latin typeface="Arial Black" pitchFamily="34" charset="0"/>
          </a:endParaRPr>
        </a:p>
      </dgm:t>
    </dgm:pt>
    <dgm:pt modelId="{A90EDDA0-F760-4747-97E2-6FA7058F991F}" type="sibTrans" cxnId="{67F22A96-D7BD-458F-9309-C835CE27430D}">
      <dgm:prSet/>
      <dgm:spPr/>
      <dgm:t>
        <a:bodyPr/>
        <a:lstStyle/>
        <a:p>
          <a:endParaRPr lang="ru-RU"/>
        </a:p>
      </dgm:t>
    </dgm:pt>
    <dgm:pt modelId="{6CBC1B24-C8D7-4198-90F9-6CACA884527E}" type="parTrans" cxnId="{67F22A96-D7BD-458F-9309-C835CE27430D}">
      <dgm:prSet/>
      <dgm:spPr/>
      <dgm:t>
        <a:bodyPr/>
        <a:lstStyle/>
        <a:p>
          <a:endParaRPr lang="ru-RU"/>
        </a:p>
      </dgm:t>
    </dgm:pt>
    <dgm:pt modelId="{D25FD79B-8419-49F3-9D2E-298C0D600AAC}">
      <dgm:prSet custT="1"/>
      <dgm:spPr/>
      <dgm:t>
        <a:bodyPr/>
        <a:lstStyle/>
        <a:p>
          <a:r>
            <a:rPr lang="ru-RU" sz="2400" dirty="0" smtClean="0">
              <a:latin typeface="Arial Black" pitchFamily="34" charset="0"/>
            </a:rPr>
            <a:t>Количество</a:t>
          </a:r>
        </a:p>
        <a:p>
          <a:r>
            <a:rPr lang="ru-RU" sz="2400" dirty="0" smtClean="0">
              <a:latin typeface="Arial Black" pitchFamily="34" charset="0"/>
            </a:rPr>
            <a:t>посещений:</a:t>
          </a:r>
        </a:p>
        <a:p>
          <a:r>
            <a:rPr lang="ru-RU" sz="2600" dirty="0" smtClean="0">
              <a:latin typeface="Arial Black" pitchFamily="34" charset="0"/>
            </a:rPr>
            <a:t> 2190</a:t>
          </a:r>
          <a:endParaRPr lang="ru-RU" sz="2600" dirty="0">
            <a:latin typeface="Arial Black" pitchFamily="34" charset="0"/>
          </a:endParaRPr>
        </a:p>
      </dgm:t>
    </dgm:pt>
    <dgm:pt modelId="{E43B75E8-D238-492D-A4B8-C4C4F4BD08FF}" type="sibTrans" cxnId="{E5BC264F-E869-4EC3-AF73-1E4F3558FD10}">
      <dgm:prSet/>
      <dgm:spPr/>
      <dgm:t>
        <a:bodyPr/>
        <a:lstStyle/>
        <a:p>
          <a:endParaRPr lang="ru-RU"/>
        </a:p>
      </dgm:t>
    </dgm:pt>
    <dgm:pt modelId="{411BDBC2-FDD8-42A0-9DB7-E50050DC1AC0}" type="parTrans" cxnId="{E5BC264F-E869-4EC3-AF73-1E4F3558FD10}">
      <dgm:prSet/>
      <dgm:spPr/>
      <dgm:t>
        <a:bodyPr/>
        <a:lstStyle/>
        <a:p>
          <a:endParaRPr lang="ru-RU"/>
        </a:p>
      </dgm:t>
    </dgm:pt>
    <dgm:pt modelId="{B66F4E2A-2705-432C-9B83-2A492A980825}" type="pres">
      <dgm:prSet presAssocID="{DEFCBA86-76E8-4345-A71E-DB89DD96DA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74319-4927-4559-89FA-AF0E7DCAD88B}" type="pres">
      <dgm:prSet presAssocID="{9B3CFCD9-4CE9-4D55-9A73-0E8DCED2880D}" presName="node" presStyleLbl="node1" presStyleIdx="0" presStyleCnt="3" custScaleX="81633" custLinFactNeighborX="302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5854B-3CF5-4AE3-BAAE-82620FECAD6D}" type="pres">
      <dgm:prSet presAssocID="{F1CAE652-0FF8-4C79-A595-01797CE15DE8}" presName="sibTrans" presStyleCnt="0"/>
      <dgm:spPr/>
    </dgm:pt>
    <dgm:pt modelId="{02FCACB8-D0AE-4CEE-9661-37E635261548}" type="pres">
      <dgm:prSet presAssocID="{D25FD79B-8419-49F3-9D2E-298C0D600AAC}" presName="node" presStyleLbl="node1" presStyleIdx="1" presStyleCnt="3" custScaleX="76734" custLinFactNeighborX="5014" custLinFactNeighborY="-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A2BCF-2E21-46FC-8A4B-F8B62EE3EF8A}" type="pres">
      <dgm:prSet presAssocID="{E43B75E8-D238-492D-A4B8-C4C4F4BD08FF}" presName="sibTrans" presStyleCnt="0"/>
      <dgm:spPr/>
    </dgm:pt>
    <dgm:pt modelId="{4FDA27FB-9A7D-4F32-9E1D-7B950F899E92}" type="pres">
      <dgm:prSet presAssocID="{7D2724DB-0BDA-4768-9F55-9A407D0092BF}" presName="node" presStyleLbl="node1" presStyleIdx="2" presStyleCnt="3" custScaleX="86683" custLinFactNeighborX="-1188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FBBE1-0200-4C8B-A9A6-767103582325}" type="presOf" srcId="{7D2724DB-0BDA-4768-9F55-9A407D0092BF}" destId="{4FDA27FB-9A7D-4F32-9E1D-7B950F899E92}" srcOrd="0" destOrd="0" presId="urn:microsoft.com/office/officeart/2005/8/layout/hList6"/>
    <dgm:cxn modelId="{1DC7D625-8F96-44D1-8B55-13662CCAEC34}" type="presOf" srcId="{D25FD79B-8419-49F3-9D2E-298C0D600AAC}" destId="{02FCACB8-D0AE-4CEE-9661-37E635261548}" srcOrd="0" destOrd="0" presId="urn:microsoft.com/office/officeart/2005/8/layout/hList6"/>
    <dgm:cxn modelId="{EE3CC90B-7437-4F03-AFE8-552488872932}" type="presOf" srcId="{9B3CFCD9-4CE9-4D55-9A73-0E8DCED2880D}" destId="{8AC74319-4927-4559-89FA-AF0E7DCAD88B}" srcOrd="0" destOrd="0" presId="urn:microsoft.com/office/officeart/2005/8/layout/hList6"/>
    <dgm:cxn modelId="{67F22A96-D7BD-458F-9309-C835CE27430D}" srcId="{DEFCBA86-76E8-4345-A71E-DB89DD96DA83}" destId="{7D2724DB-0BDA-4768-9F55-9A407D0092BF}" srcOrd="2" destOrd="0" parTransId="{6CBC1B24-C8D7-4198-90F9-6CACA884527E}" sibTransId="{A90EDDA0-F760-4747-97E2-6FA7058F991F}"/>
    <dgm:cxn modelId="{A03789DC-09DD-4DE6-8111-C08E8F1FF88D}" srcId="{DEFCBA86-76E8-4345-A71E-DB89DD96DA83}" destId="{9B3CFCD9-4CE9-4D55-9A73-0E8DCED2880D}" srcOrd="0" destOrd="0" parTransId="{1FC5CF06-F7BF-4AE7-90DE-6BBF23210BFF}" sibTransId="{F1CAE652-0FF8-4C79-A595-01797CE15DE8}"/>
    <dgm:cxn modelId="{E5BC264F-E869-4EC3-AF73-1E4F3558FD10}" srcId="{DEFCBA86-76E8-4345-A71E-DB89DD96DA83}" destId="{D25FD79B-8419-49F3-9D2E-298C0D600AAC}" srcOrd="1" destOrd="0" parTransId="{411BDBC2-FDD8-42A0-9DB7-E50050DC1AC0}" sibTransId="{E43B75E8-D238-492D-A4B8-C4C4F4BD08FF}"/>
    <dgm:cxn modelId="{3EBB36FC-41AD-48C1-A85A-24FAF3120401}" type="presOf" srcId="{DEFCBA86-76E8-4345-A71E-DB89DD96DA83}" destId="{B66F4E2A-2705-432C-9B83-2A492A980825}" srcOrd="0" destOrd="0" presId="urn:microsoft.com/office/officeart/2005/8/layout/hList6"/>
    <dgm:cxn modelId="{52A450C6-4676-4BB9-A5F2-7B4E49125E3C}" type="presParOf" srcId="{B66F4E2A-2705-432C-9B83-2A492A980825}" destId="{8AC74319-4927-4559-89FA-AF0E7DCAD88B}" srcOrd="0" destOrd="0" presId="urn:microsoft.com/office/officeart/2005/8/layout/hList6"/>
    <dgm:cxn modelId="{04845677-55CA-496D-8FE9-3FA00D6B112E}" type="presParOf" srcId="{B66F4E2A-2705-432C-9B83-2A492A980825}" destId="{6635854B-3CF5-4AE3-BAAE-82620FECAD6D}" srcOrd="1" destOrd="0" presId="urn:microsoft.com/office/officeart/2005/8/layout/hList6"/>
    <dgm:cxn modelId="{9082314E-BD71-4D54-B614-D1D79915B7A9}" type="presParOf" srcId="{B66F4E2A-2705-432C-9B83-2A492A980825}" destId="{02FCACB8-D0AE-4CEE-9661-37E635261548}" srcOrd="2" destOrd="0" presId="urn:microsoft.com/office/officeart/2005/8/layout/hList6"/>
    <dgm:cxn modelId="{A600A692-6959-40F4-A831-BB4C670455C0}" type="presParOf" srcId="{B66F4E2A-2705-432C-9B83-2A492A980825}" destId="{BD1A2BCF-2E21-46FC-8A4B-F8B62EE3EF8A}" srcOrd="3" destOrd="0" presId="urn:microsoft.com/office/officeart/2005/8/layout/hList6"/>
    <dgm:cxn modelId="{754AB733-0AE1-4D60-A9F6-E52DD66EA732}" type="presParOf" srcId="{B66F4E2A-2705-432C-9B83-2A492A980825}" destId="{4FDA27FB-9A7D-4F32-9E1D-7B950F899E9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ABD7A0-970F-4953-93D8-E36C3F35C89C}">
      <dsp:nvSpPr>
        <dsp:cNvPr id="0" name=""/>
        <dsp:cNvSpPr/>
      </dsp:nvSpPr>
      <dsp:spPr>
        <a:xfrm>
          <a:off x="3259261" y="0"/>
          <a:ext cx="1155401" cy="11554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528A5-E384-445B-AA5C-7F1A058EC928}">
      <dsp:nvSpPr>
        <dsp:cNvPr id="0" name=""/>
        <dsp:cNvSpPr/>
      </dsp:nvSpPr>
      <dsp:spPr>
        <a:xfrm>
          <a:off x="72011" y="0"/>
          <a:ext cx="8148885" cy="9068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Цели  и  задачи библиотеки: </a:t>
          </a:r>
          <a:endParaRPr lang="ru-RU" sz="3100" b="1" kern="1200" dirty="0"/>
        </a:p>
      </dsp:txBody>
      <dsp:txXfrm>
        <a:off x="72011" y="0"/>
        <a:ext cx="8148885" cy="9068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A522A2-68BF-43F6-8E3D-EFD3BC544A0E}">
      <dsp:nvSpPr>
        <dsp:cNvPr id="0" name=""/>
        <dsp:cNvSpPr/>
      </dsp:nvSpPr>
      <dsp:spPr>
        <a:xfrm>
          <a:off x="705943" y="446"/>
          <a:ext cx="3373261" cy="18046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 Black" pitchFamily="34" charset="0"/>
            </a:rPr>
            <a:t>Абонемент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>
            <a:latin typeface="Arial Black" pitchFamily="34" charset="0"/>
          </a:endParaRPr>
        </a:p>
      </dsp:txBody>
      <dsp:txXfrm>
        <a:off x="705943" y="446"/>
        <a:ext cx="3373261" cy="1804626"/>
      </dsp:txXfrm>
    </dsp:sp>
    <dsp:sp modelId="{95D2A997-0D66-4ECF-AA9F-CEE65E8EE0D3}">
      <dsp:nvSpPr>
        <dsp:cNvPr id="0" name=""/>
        <dsp:cNvSpPr/>
      </dsp:nvSpPr>
      <dsp:spPr>
        <a:xfrm>
          <a:off x="1749081" y="1930132"/>
          <a:ext cx="880394" cy="88039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1749081" y="1930132"/>
        <a:ext cx="880394" cy="880394"/>
      </dsp:txXfrm>
    </dsp:sp>
    <dsp:sp modelId="{11D6026A-DAF2-4167-876E-18C85B4EBA5C}">
      <dsp:nvSpPr>
        <dsp:cNvPr id="0" name=""/>
        <dsp:cNvSpPr/>
      </dsp:nvSpPr>
      <dsp:spPr>
        <a:xfrm>
          <a:off x="794878" y="2936032"/>
          <a:ext cx="2886403" cy="15179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Читальный зал </a:t>
          </a:r>
          <a:endParaRPr lang="ru-RU" sz="2400" kern="1200" dirty="0">
            <a:latin typeface="Arial Black" pitchFamily="34" charset="0"/>
          </a:endParaRPr>
        </a:p>
      </dsp:txBody>
      <dsp:txXfrm>
        <a:off x="794878" y="2936032"/>
        <a:ext cx="2886403" cy="1517921"/>
      </dsp:txXfrm>
    </dsp:sp>
    <dsp:sp modelId="{23EEB832-B99B-4FD6-86EB-0F2580F9B97E}">
      <dsp:nvSpPr>
        <dsp:cNvPr id="0" name=""/>
        <dsp:cNvSpPr/>
      </dsp:nvSpPr>
      <dsp:spPr>
        <a:xfrm rot="99007">
          <a:off x="4256623" y="2003988"/>
          <a:ext cx="376450" cy="5646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99007">
        <a:off x="4256623" y="2003988"/>
        <a:ext cx="376450" cy="564666"/>
      </dsp:txXfrm>
    </dsp:sp>
    <dsp:sp modelId="{940E0DA1-E55A-4AF3-8E78-510C78B406DD}">
      <dsp:nvSpPr>
        <dsp:cNvPr id="0" name=""/>
        <dsp:cNvSpPr/>
      </dsp:nvSpPr>
      <dsp:spPr>
        <a:xfrm>
          <a:off x="4787654" y="1295610"/>
          <a:ext cx="3192826" cy="2093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Библиотека</a:t>
          </a:r>
          <a:endParaRPr lang="ru-RU" sz="2400" kern="1200" dirty="0">
            <a:latin typeface="Arial Black" pitchFamily="34" charset="0"/>
          </a:endParaRPr>
        </a:p>
      </dsp:txBody>
      <dsp:txXfrm>
        <a:off x="4787654" y="1295610"/>
        <a:ext cx="3192826" cy="20931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C74319-4927-4559-89FA-AF0E7DCAD88B}">
      <dsp:nvSpPr>
        <dsp:cNvPr id="0" name=""/>
        <dsp:cNvSpPr/>
      </dsp:nvSpPr>
      <dsp:spPr>
        <a:xfrm rot="16200000">
          <a:off x="-867214" y="877382"/>
          <a:ext cx="4378300" cy="262353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Количество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читателей: </a:t>
          </a:r>
          <a:r>
            <a:rPr lang="ru-RU" sz="2600" b="1" kern="1200" dirty="0" smtClean="0">
              <a:latin typeface="Arial Black" pitchFamily="34" charset="0"/>
            </a:rPr>
            <a:t>430</a:t>
          </a:r>
          <a:endParaRPr lang="ru-RU" sz="2600" b="1" kern="1200" dirty="0">
            <a:latin typeface="Arial Black" pitchFamily="34" charset="0"/>
          </a:endParaRPr>
        </a:p>
      </dsp:txBody>
      <dsp:txXfrm rot="16200000">
        <a:off x="-867214" y="877382"/>
        <a:ext cx="4378300" cy="2623534"/>
      </dsp:txXfrm>
    </dsp:sp>
    <dsp:sp modelId="{02FCACB8-D0AE-4CEE-9661-37E635261548}">
      <dsp:nvSpPr>
        <dsp:cNvPr id="0" name=""/>
        <dsp:cNvSpPr/>
      </dsp:nvSpPr>
      <dsp:spPr>
        <a:xfrm rot="16200000">
          <a:off x="1923422" y="956105"/>
          <a:ext cx="4378300" cy="2466089"/>
        </a:xfrm>
        <a:prstGeom prst="flowChartManualOperation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Количество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посещений: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 Black" pitchFamily="34" charset="0"/>
            </a:rPr>
            <a:t> 2190</a:t>
          </a:r>
          <a:endParaRPr lang="ru-RU" sz="2600" kern="1200" dirty="0">
            <a:latin typeface="Arial Black" pitchFamily="34" charset="0"/>
          </a:endParaRPr>
        </a:p>
      </dsp:txBody>
      <dsp:txXfrm rot="16200000">
        <a:off x="1923422" y="956105"/>
        <a:ext cx="4378300" cy="2466089"/>
      </dsp:txXfrm>
    </dsp:sp>
    <dsp:sp modelId="{4FDA27FB-9A7D-4F32-9E1D-7B950F899E92}">
      <dsp:nvSpPr>
        <dsp:cNvPr id="0" name=""/>
        <dsp:cNvSpPr/>
      </dsp:nvSpPr>
      <dsp:spPr>
        <a:xfrm rot="16200000">
          <a:off x="4749682" y="796233"/>
          <a:ext cx="4378300" cy="2785832"/>
        </a:xfrm>
        <a:prstGeom prst="flowChartManualOperation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Книговыдача: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 Black" pitchFamily="34" charset="0"/>
            </a:rPr>
            <a:t>5145</a:t>
          </a:r>
          <a:endParaRPr lang="ru-RU" sz="2600" kern="1200" dirty="0">
            <a:latin typeface="Arial Black" pitchFamily="34" charset="0"/>
          </a:endParaRPr>
        </a:p>
      </dsp:txBody>
      <dsp:txXfrm rot="16200000">
        <a:off x="4749682" y="796233"/>
        <a:ext cx="4378300" cy="2785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8787A2-3E3B-478E-9C92-9A8D8241445F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352934-4EDE-4E21-AE91-E315BF3CC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2132856"/>
            <a:ext cx="8410136" cy="382217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Моя профессия –</a:t>
            </a:r>
          </a:p>
          <a:p>
            <a:r>
              <a:rPr lang="ru-RU" sz="3600" dirty="0" smtClean="0">
                <a:latin typeface="Arial Black" pitchFamily="34" charset="0"/>
              </a:rPr>
              <a:t>школьный</a:t>
            </a:r>
          </a:p>
          <a:p>
            <a:r>
              <a:rPr lang="ru-RU" sz="3600" dirty="0" smtClean="0">
                <a:latin typeface="Arial Black" pitchFamily="34" charset="0"/>
              </a:rPr>
              <a:t>библиотекарь.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01622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Что за наслаждение находиться в хорошей библиотеке. Смотреть на книги — и то уже счастье. Перед вами пир, достойный богов; вы сознаете, что можно принять в нем участие и наполнить до краев свою чашу.</a:t>
            </a:r>
            <a:r>
              <a:rPr lang="ru-RU" sz="2200" b="1" dirty="0" smtClean="0"/>
              <a:t> </a:t>
            </a:r>
            <a:br>
              <a:rPr lang="ru-RU" sz="2200" b="1" dirty="0" smtClean="0"/>
            </a:br>
            <a:r>
              <a:rPr lang="ru-RU" sz="2200" b="1" dirty="0" smtClean="0">
                <a:latin typeface="Arial Black" pitchFamily="34" charset="0"/>
              </a:rPr>
              <a:t>Чарльз </a:t>
            </a:r>
            <a:r>
              <a:rPr lang="ru-RU" sz="2200" b="1" dirty="0" err="1" smtClean="0">
                <a:latin typeface="Arial Black" pitchFamily="34" charset="0"/>
              </a:rPr>
              <a:t>Лемб</a:t>
            </a:r>
            <a:r>
              <a:rPr lang="ru-RU" sz="2200" b="1" dirty="0" smtClean="0">
                <a:latin typeface="Arial Black" pitchFamily="34" charset="0"/>
              </a:rPr>
              <a:t> (1779—1839), английский писатель.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latin typeface="Arial Black" pitchFamily="34" charset="0"/>
            </a:endParaRPr>
          </a:p>
        </p:txBody>
      </p:sp>
      <p:pic>
        <p:nvPicPr>
          <p:cNvPr id="13314" name="Picture 2" descr="http://im1-tub-ru.yandex.net/i?id=302f3530ee4d440bb351b5a8244f89b8-4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96952"/>
            <a:ext cx="3900673" cy="30553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4847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Индивидуальная работа </a:t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>с читателями 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373216"/>
            <a:ext cx="4320480" cy="11521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Готовимся к выступлению,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пишем реферат.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5373216"/>
            <a:ext cx="4248472" cy="115212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3700" dirty="0" smtClean="0">
                <a:solidFill>
                  <a:schemeClr val="tx1"/>
                </a:solidFill>
                <a:latin typeface="Arial Black" pitchFamily="34" charset="0"/>
              </a:rPr>
              <a:t>Выполнение  библиографической справки</a:t>
            </a:r>
          </a:p>
          <a:p>
            <a:endParaRPr lang="ru-RU" sz="37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C:\Users\uvr2\AppData\Local\Microsoft\Windows\Temporary Internet Files\Content.Word\IMG_0684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84784"/>
            <a:ext cx="48245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nts and Settings\bibl.SCHOOL63\Рабочий стол\Фотографии\20150128_091931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4" y="1444625"/>
            <a:ext cx="3672408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149976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Индивидуальная работа 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  читателями.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301208"/>
            <a:ext cx="3888432" cy="13681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300" dirty="0" smtClean="0">
                <a:latin typeface="Arial Black" pitchFamily="34" charset="0"/>
              </a:rPr>
              <a:t>Обслуживание читателей на абонементе</a:t>
            </a:r>
            <a:endParaRPr lang="ru-RU" sz="23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bibl.SCHOOL63\Рабочий стол\Фотографии\20150128_0927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772816"/>
            <a:ext cx="3888432" cy="3528392"/>
          </a:xfrm>
          <a:prstGeom prst="rect">
            <a:avLst/>
          </a:prstGeom>
          <a:noFill/>
        </p:spPr>
      </p:pic>
      <p:pic>
        <p:nvPicPr>
          <p:cNvPr id="2051" name="Picture 3" descr="C:\Documents and Settings\bibl.SCHOOL63\Рабочий стол\Фотографии\20150128_0928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402832" cy="489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Консультирование  учащихся при выборе книг, составление рекомендательных списков литературы на заданную тему, новых поступлений.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Консультационная и методическая помощь учащимся по созданию и разработке творческих работ для участия в  библиотечных конкурсах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Выполнение библиографических справок, осуществление библиографического поиска.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Подбор литературы к докладам и рефератам, контрольным и практическим заданиям.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Организация выставок-просмотров методической литературы для учителей.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Индивидуальные беседы о правилах пользования библиотекой с учащимися, прочитанной книге.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Составление опрос- анкеты «Книга в моей жизни».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400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Формы индивидуальной работы: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Массовая работа с читателями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410200"/>
            <a:ext cx="889248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Литературный вечер, посвященный жизни и творчеству  уральской поэтессы  Л.К. Татьяничевой 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C:\Documents and Settings\bibl.SCHOOL63\Рабочий стол\IMG_078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6440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G:\IMG_20140319_131950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3924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56895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Работа с документами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410200"/>
            <a:ext cx="4392488" cy="104313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Списание устаревшей литературы по акту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175446" cy="10431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Arial Black" pitchFamily="34" charset="0"/>
              </a:rPr>
              <a:t>Проведение инвентаризации заполнение  мониторинга.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Содержимое 6" descr="C:\Documents and Settings\bibl.SCHOOL63\Рабочий стол\Фотографии\20150128_093625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412776"/>
            <a:ext cx="42562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bibl.SCHOOL63\Рабочий стол\Фотографии\20150128_0937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9992" y="1340768"/>
            <a:ext cx="4320479" cy="40324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Выставочная деятельность: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733256"/>
            <a:ext cx="4317876" cy="9361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Тематические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877272"/>
            <a:ext cx="4041775" cy="29492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C:\Users\uvr2\AppData\Local\Microsoft\Windows\Temporary Internet Files\Content.Word\IMG_069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248472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uvr2\AppData\Local\Microsoft\Windows\Temporary Internet Files\Content.Word\IMG_0688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5976" y="1412776"/>
            <a:ext cx="46085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12119  L 0.077 0.31697  L -0.077 0.31697  L -0.125 0.12119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640960" cy="9957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Тематические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373216"/>
            <a:ext cx="4245868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Искусство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99992" y="5373216"/>
            <a:ext cx="4392488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 70-летию Победы в Великой Отечественной  войне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bibl.SCHOOL63\Рабочий стол\Фотографии\20150128_0925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245868" cy="4104456"/>
          </a:xfrm>
          <a:prstGeom prst="rect">
            <a:avLst/>
          </a:prstGeom>
          <a:noFill/>
        </p:spPr>
      </p:pic>
      <p:pic>
        <p:nvPicPr>
          <p:cNvPr id="1027" name="Picture 3" descr="C:\Documents and Settings\bibl.SCHOOL63\Рабочий стол\1\20150305_1142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268760"/>
            <a:ext cx="4391917" cy="41044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Выставочная деятельность: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373216"/>
            <a:ext cx="4713412" cy="1296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Персональные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45224"/>
            <a:ext cx="4247454" cy="1224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 200-летию со дня рождения  М.Ю. Лермонтова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bibl.SCHOOL63\Рабочий стол\Фотографии\20150128_0916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544244" cy="4104456"/>
          </a:xfrm>
          <a:prstGeom prst="rect">
            <a:avLst/>
          </a:prstGeom>
          <a:noFill/>
        </p:spPr>
      </p:pic>
      <p:pic>
        <p:nvPicPr>
          <p:cNvPr id="9" name="Рисунок 8" descr="C:\Documents and Settings\bibl.SCHOOL63\Рабочий стол\1\20150312_0624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320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4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Arial Black" pitchFamily="34" charset="0"/>
              </a:rPr>
              <a:t>Библиотека МБОУ гимназии №63 </a:t>
            </a:r>
            <a:endParaRPr lang="ru-RU" sz="16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 Black" pitchFamily="34" charset="0"/>
              </a:rPr>
              <a:t> </a:t>
            </a:r>
          </a:p>
          <a:p>
            <a:pPr algn="ctr">
              <a:buNone/>
            </a:pPr>
            <a:r>
              <a:rPr lang="ru-RU" sz="2800" b="1" i="1" dirty="0" smtClean="0"/>
              <a:t>Познавай мир с книгой</a:t>
            </a:r>
            <a:endParaRPr lang="ru-RU" sz="2800" b="1" dirty="0" smtClean="0"/>
          </a:p>
          <a:p>
            <a:pPr algn="ctr"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Творческая работа библиотекаря (составление буклета по созданию выставки)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Рисунок 3" descr="рисунок к буклет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68960"/>
            <a:ext cx="2952328" cy="23042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Arial Black" pitchFamily="34" charset="0"/>
              </a:rPr>
              <a:t>«Вся жизнь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b="1" dirty="0" smtClean="0">
                <a:latin typeface="Arial Black" pitchFamily="34" charset="0"/>
              </a:rPr>
              <a:t>человечества последовательно оседала в книге: племена, люди,</a:t>
            </a:r>
          </a:p>
          <a:p>
            <a:pPr>
              <a:buNone/>
            </a:pPr>
            <a:r>
              <a:rPr lang="ru-RU" sz="1400" b="1" dirty="0" smtClean="0">
                <a:latin typeface="Arial Black" pitchFamily="34" charset="0"/>
              </a:rPr>
              <a:t> государства исчезали, а книга оставалась»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b="1" dirty="0" smtClean="0">
                <a:latin typeface="Arial Black" pitchFamily="34" charset="0"/>
              </a:rPr>
              <a:t>А.И. Герцен</a:t>
            </a:r>
            <a:endParaRPr lang="ru-RU" sz="1400" dirty="0" smtClean="0">
              <a:latin typeface="Arial Black" pitchFamily="34" charset="0"/>
            </a:endParaRPr>
          </a:p>
          <a:p>
            <a:pPr>
              <a:buNone/>
            </a:pPr>
            <a:endParaRPr lang="ru-RU" sz="14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400" b="1" dirty="0" smtClean="0">
                <a:latin typeface="Arial Black" pitchFamily="34" charset="0"/>
              </a:rPr>
              <a:t>С 10 по 20 ноября  в  </a:t>
            </a:r>
            <a:r>
              <a:rPr lang="ru-RU" sz="1400" b="1" i="1" dirty="0" smtClean="0">
                <a:latin typeface="Arial Black" pitchFamily="34" charset="0"/>
              </a:rPr>
              <a:t>библиотеке  гимназии №63  </a:t>
            </a:r>
          </a:p>
          <a:p>
            <a:pPr>
              <a:buNone/>
            </a:pPr>
            <a:r>
              <a:rPr lang="ru-RU" sz="1400" b="1" i="1" dirty="0" smtClean="0">
                <a:latin typeface="Arial Black" pitchFamily="34" charset="0"/>
              </a:rPr>
              <a:t>будет проведена книжная выставка «Познавай мир с книгой» </a:t>
            </a:r>
          </a:p>
          <a:p>
            <a:pPr>
              <a:buNone/>
            </a:pPr>
            <a:r>
              <a:rPr lang="ru-RU" sz="1400" b="1" i="1" dirty="0" smtClean="0">
                <a:latin typeface="Arial Black" pitchFamily="34" charset="0"/>
              </a:rPr>
              <a:t>“Путешествие в мир открытий».</a:t>
            </a:r>
          </a:p>
          <a:p>
            <a:pPr>
              <a:buNone/>
            </a:pPr>
            <a:r>
              <a:rPr lang="ru-RU" sz="1400" b="1" i="1" dirty="0" smtClean="0">
                <a:latin typeface="Arial Black" pitchFamily="34" charset="0"/>
              </a:rPr>
              <a:t>Автор выставки:</a:t>
            </a:r>
            <a:r>
              <a:rPr lang="ru-RU" sz="1400" i="1" dirty="0" smtClean="0">
                <a:latin typeface="Arial Black" pitchFamily="34" charset="0"/>
              </a:rPr>
              <a:t>  </a:t>
            </a:r>
            <a:r>
              <a:rPr lang="ru-RU" sz="1400" b="1" i="1" dirty="0" smtClean="0">
                <a:latin typeface="Arial Black" pitchFamily="34" charset="0"/>
              </a:rPr>
              <a:t>Хисматуллина   Лилия </a:t>
            </a:r>
            <a:r>
              <a:rPr lang="ru-RU" sz="1400" i="1" dirty="0" smtClean="0">
                <a:latin typeface="Arial Black" pitchFamily="34" charset="0"/>
              </a:rPr>
              <a:t> </a:t>
            </a:r>
            <a:r>
              <a:rPr lang="ru-RU" sz="1400" b="1" i="1" dirty="0" err="1" smtClean="0">
                <a:latin typeface="Arial Black" pitchFamily="34" charset="0"/>
              </a:rPr>
              <a:t>Зайнулловна</a:t>
            </a:r>
            <a:endParaRPr lang="ru-RU" sz="1400" i="1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</a:t>
            </a:r>
            <a:r>
              <a:rPr lang="ru-RU" sz="1400" b="1" dirty="0" smtClean="0">
                <a:latin typeface="Arial Black" pitchFamily="34" charset="0"/>
              </a:rPr>
              <a:t>Выставка предназначена для читателей среднего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Arial Black" pitchFamily="34" charset="0"/>
              </a:rPr>
              <a:t>  и старшего школьного  возраста,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b="1" dirty="0" smtClean="0">
                <a:latin typeface="Arial Black" pitchFamily="34" charset="0"/>
              </a:rPr>
              <a:t>преподавателей</a:t>
            </a:r>
            <a:endParaRPr lang="ru-RU" sz="1400" dirty="0" smtClean="0">
              <a:latin typeface="Arial Black" pitchFamily="34" charset="0"/>
            </a:endParaRPr>
          </a:p>
          <a:p>
            <a:pPr>
              <a:buNone/>
            </a:pPr>
            <a:endParaRPr lang="ru-RU" sz="12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160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</a:rPr>
              <a:t>Творческая работа библиотекаря (составление буклета по созданию выставки)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4248472" cy="14401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latin typeface="Arial Black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0" y="0"/>
            <a:ext cx="4104456" cy="6381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Деятельность школьной библиотеки является частью учебного процесса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211960" y="3212976"/>
            <a:ext cx="4680520" cy="31683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0" y="0"/>
            <a:ext cx="4788024" cy="32129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Arial Black" pitchFamily="34" charset="0"/>
              </a:rPr>
              <a:t>Функции библиотеки:</a:t>
            </a:r>
          </a:p>
          <a:p>
            <a:pPr>
              <a:buNone/>
            </a:pPr>
            <a:endParaRPr lang="ru-RU" sz="26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600" dirty="0" smtClean="0">
                <a:latin typeface="Arial Black" pitchFamily="34" charset="0"/>
              </a:rPr>
              <a:t>Образовательная</a:t>
            </a:r>
          </a:p>
          <a:p>
            <a:pPr>
              <a:buNone/>
            </a:pPr>
            <a:r>
              <a:rPr lang="ru-RU" sz="2600" dirty="0" smtClean="0">
                <a:latin typeface="Arial Black" pitchFamily="34" charset="0"/>
              </a:rPr>
              <a:t>Информационная </a:t>
            </a:r>
          </a:p>
          <a:p>
            <a:pPr>
              <a:buNone/>
            </a:pPr>
            <a:r>
              <a:rPr lang="ru-RU" sz="2600" dirty="0" smtClean="0">
                <a:latin typeface="Arial Black" pitchFamily="34" charset="0"/>
              </a:rPr>
              <a:t>Культурная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139952" y="3212976"/>
            <a:ext cx="4752528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sz="2800" dirty="0" smtClean="0">
                <a:latin typeface="Arial Black" pitchFamily="34" charset="0"/>
              </a:rPr>
              <a:t>Библиотекарь гимназии №63 </a:t>
            </a:r>
          </a:p>
          <a:p>
            <a:pPr algn="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r">
              <a:buNone/>
            </a:pPr>
            <a:r>
              <a:rPr lang="ru-RU" sz="2800" dirty="0" smtClean="0">
                <a:latin typeface="Arial Black" pitchFamily="34" charset="0"/>
              </a:rPr>
              <a:t>Хисматуллина Лилия </a:t>
            </a:r>
            <a:r>
              <a:rPr lang="ru-RU" sz="2800" dirty="0" err="1" smtClean="0">
                <a:latin typeface="Arial Black" pitchFamily="34" charset="0"/>
              </a:rPr>
              <a:t>Зайнулловна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4338" name="Рисунок 1" descr="IMG_0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46449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0" grpId="0" build="p" animBg="1"/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8772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100" b="1" u="sng" dirty="0" smtClean="0">
                <a:latin typeface="Arial Black" pitchFamily="34" charset="0"/>
              </a:rPr>
              <a:t>Цель выставки</a:t>
            </a:r>
            <a:r>
              <a:rPr lang="ru-RU" sz="1100" b="1" dirty="0" smtClean="0">
                <a:latin typeface="Arial Black" pitchFamily="34" charset="0"/>
              </a:rPr>
              <a:t>: </a:t>
            </a:r>
            <a:r>
              <a:rPr lang="ru-RU" sz="1100" dirty="0" smtClean="0">
                <a:latin typeface="Arial Black" pitchFamily="34" charset="0"/>
              </a:rPr>
              <a:t>раскрытие фонда библиотеки гимназии с целью активного вовлечения в процесс чтения;   развитие познавательных  и эстетических 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 smtClean="0">
                <a:latin typeface="Arial Black" pitchFamily="34" charset="0"/>
              </a:rPr>
              <a:t>      интересов,  расширение кругозора. 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 smtClean="0">
                <a:latin typeface="Arial Black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100" b="1" u="sng" dirty="0" smtClean="0">
                <a:latin typeface="Arial Black" pitchFamily="34" charset="0"/>
              </a:rPr>
              <a:t>Концепция выставки</a:t>
            </a:r>
            <a:r>
              <a:rPr lang="ru-RU" sz="1100" b="1" dirty="0" smtClean="0">
                <a:latin typeface="Arial Black" pitchFamily="34" charset="0"/>
              </a:rPr>
              <a:t>: </a:t>
            </a:r>
            <a:r>
              <a:rPr lang="ru-RU" sz="1100" dirty="0" smtClean="0">
                <a:latin typeface="Arial Black" pitchFamily="34" charset="0"/>
              </a:rPr>
              <a:t>привлечь внимание, заинтересовать  читателя  книгой, понимание необходимости  книги  в современном  мире, понимания значимости чтения для подрастающего поколения.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 smtClean="0">
                <a:latin typeface="Arial Black" pitchFamily="34" charset="0"/>
              </a:rPr>
              <a:t> </a:t>
            </a:r>
          </a:p>
          <a:p>
            <a:pPr marL="360000">
              <a:spcBef>
                <a:spcPts val="0"/>
              </a:spcBef>
            </a:pPr>
            <a:r>
              <a:rPr lang="ru-RU" sz="1100" dirty="0" smtClean="0">
                <a:latin typeface="Arial Black" pitchFamily="34" charset="0"/>
              </a:rPr>
              <a:t>Структура выставки:</a:t>
            </a:r>
          </a:p>
          <a:p>
            <a:pPr marL="360000">
              <a:spcBef>
                <a:spcPts val="0"/>
              </a:spcBef>
            </a:pPr>
            <a:endParaRPr lang="ru-RU" sz="1100" dirty="0" smtClean="0">
              <a:latin typeface="Arial Black" pitchFamily="34" charset="0"/>
            </a:endParaRPr>
          </a:p>
          <a:p>
            <a:pPr marL="360000">
              <a:spcBef>
                <a:spcPts val="0"/>
              </a:spcBef>
            </a:pPr>
            <a:r>
              <a:rPr lang="ru-RU" sz="1100" dirty="0" smtClean="0">
                <a:latin typeface="Arial Black" pitchFamily="34" charset="0"/>
              </a:rPr>
              <a:t>Раздел  1. Научно-познавательная литература об истории создания книги и о людях ее создавших.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1100" dirty="0" smtClean="0">
                <a:latin typeface="Arial Black" pitchFamily="34" charset="0"/>
              </a:rPr>
              <a:t> </a:t>
            </a:r>
          </a:p>
          <a:p>
            <a:pPr marL="360000">
              <a:spcBef>
                <a:spcPts val="0"/>
              </a:spcBef>
            </a:pPr>
            <a:r>
              <a:rPr lang="ru-RU" sz="1100" dirty="0" smtClean="0">
                <a:latin typeface="Arial Black" pitchFamily="34" charset="0"/>
              </a:rPr>
              <a:t>Раздел 2. Практические советы по руководству  детским и юношеским чтением, а также  подбор</a:t>
            </a:r>
          </a:p>
          <a:p>
            <a:pPr marL="360000">
              <a:spcBef>
                <a:spcPts val="0"/>
              </a:spcBef>
            </a:pPr>
            <a:r>
              <a:rPr lang="ru-RU" sz="1100" dirty="0" smtClean="0">
                <a:latin typeface="Arial Black" pitchFamily="34" charset="0"/>
              </a:rPr>
              <a:t>материала  о пользе и значимости выбора нужных книг среди многообразия  печатной продукции.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 smtClean="0">
                <a:latin typeface="Arial Black" pitchFamily="34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 smtClean="0">
                <a:latin typeface="Arial Black" pitchFamily="34" charset="0"/>
              </a:rPr>
              <a:t>      Раздел 3. Книги о книгах –это  очерки, эссе, статьи, размышления, высказывания  писателей о своем  ремесле, проблеме чтения среди молодежи, роли книги в жизни современного человека, общества, 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 smtClean="0">
                <a:latin typeface="Arial Black" pitchFamily="34" charset="0"/>
              </a:rPr>
              <a:t>      о книголюбах среди нас, как заинтересоваться   процессом  чтения и полюбить книгу.</a:t>
            </a:r>
          </a:p>
          <a:p>
            <a:r>
              <a:rPr lang="ru-RU" sz="1100" b="1" dirty="0" smtClean="0">
                <a:latin typeface="Arial Black" pitchFamily="34" charset="0"/>
              </a:rPr>
              <a:t>При  организации выставки были использованы следующие  аспекты:</a:t>
            </a:r>
            <a:endParaRPr lang="ru-RU" sz="1100" dirty="0" smtClean="0">
              <a:latin typeface="Arial Black" pitchFamily="34" charset="0"/>
            </a:endParaRPr>
          </a:p>
          <a:p>
            <a:r>
              <a:rPr lang="ru-RU" sz="1100" dirty="0" smtClean="0">
                <a:latin typeface="Arial Black" pitchFamily="34" charset="0"/>
              </a:rPr>
              <a:t>1.Уточнение и согласование темы, целевого и читательского  назначения.</a:t>
            </a:r>
          </a:p>
          <a:p>
            <a:r>
              <a:rPr lang="ru-RU" sz="1100" dirty="0" smtClean="0">
                <a:latin typeface="Arial Black" pitchFamily="34" charset="0"/>
              </a:rPr>
              <a:t>2. Предварительное знакомство с темой.</a:t>
            </a:r>
          </a:p>
          <a:p>
            <a:r>
              <a:rPr lang="ru-RU" sz="1100" dirty="0" smtClean="0">
                <a:latin typeface="Arial Black" pitchFamily="34" charset="0"/>
              </a:rPr>
              <a:t>3.Подбор выявленной литературы в фонде.</a:t>
            </a:r>
          </a:p>
          <a:p>
            <a:r>
              <a:rPr lang="ru-RU" sz="1100" dirty="0" smtClean="0">
                <a:latin typeface="Arial Black" pitchFamily="34" charset="0"/>
              </a:rPr>
              <a:t>4. Знакомство с литературой.</a:t>
            </a:r>
          </a:p>
          <a:p>
            <a:r>
              <a:rPr lang="ru-RU" sz="1100" dirty="0" smtClean="0">
                <a:latin typeface="Arial Black" pitchFamily="34" charset="0"/>
              </a:rPr>
              <a:t>5. Отбор литературы.</a:t>
            </a:r>
          </a:p>
          <a:p>
            <a:r>
              <a:rPr lang="ru-RU" sz="1100" dirty="0" smtClean="0">
                <a:latin typeface="Arial Black" pitchFamily="34" charset="0"/>
              </a:rPr>
              <a:t>6. Группировка литературы.</a:t>
            </a:r>
          </a:p>
          <a:p>
            <a:r>
              <a:rPr lang="ru-RU" sz="1100" dirty="0" smtClean="0">
                <a:latin typeface="Arial Black" pitchFamily="34" charset="0"/>
              </a:rPr>
              <a:t>7. Определение структуры выставки.</a:t>
            </a:r>
          </a:p>
          <a:p>
            <a:r>
              <a:rPr lang="ru-RU" sz="1100" dirty="0" smtClean="0">
                <a:latin typeface="Arial Black" pitchFamily="34" charset="0"/>
              </a:rPr>
              <a:t>8. Определение названий разделов, заголовка, подбор цитат, иллюстраций.</a:t>
            </a:r>
          </a:p>
          <a:p>
            <a:r>
              <a:rPr lang="ru-RU" sz="1100" dirty="0" smtClean="0">
                <a:latin typeface="Arial Black" pitchFamily="34" charset="0"/>
              </a:rPr>
              <a:t>9. Размещение выставки.</a:t>
            </a:r>
            <a:endParaRPr lang="ru-RU" sz="1100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980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Творческая работа  библиотекаря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(составление буклета  по созданию выставки)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i="1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Научно-методические </a:t>
            </a:r>
          </a:p>
          <a:p>
            <a:pPr>
              <a:buNone/>
            </a:pPr>
            <a:r>
              <a:rPr lang="ru-RU" sz="3200" i="1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для учителей: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Английский язык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География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История 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Физика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Химия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Физическая культура в школе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Школа и производство 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Основы безопасности жизнедеятельности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Управление современной школой. Завуч.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Школьные технологии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Классный руководитель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B0F0"/>
                </a:solidFill>
                <a:latin typeface="Arial Black" pitchFamily="34" charset="0"/>
              </a:rPr>
              <a:t>Учительская газета </a:t>
            </a:r>
          </a:p>
          <a:p>
            <a:pPr>
              <a:buFont typeface="Wingdings" pitchFamily="2" charset="2"/>
              <a:buChar char="q"/>
            </a:pPr>
            <a:endParaRPr lang="ru-RU" sz="22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3600" dirty="0" smtClean="0">
              <a:solidFill>
                <a:schemeClr val="bg2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Журналы и газеты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библиотеки  гимназии: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Научно-познавательные журналы для учащихся: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3933056"/>
            <a:ext cx="4680520" cy="25202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Юный  эрудит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Чудеса  и  приключения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Вокруг света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Здоровье  школьника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6016" y="5373216"/>
            <a:ext cx="3970785" cy="1080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Читаем газеты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2771" name="Picture 3" descr="C:\Documents and Settings\bibl.SCHOOL63\Рабочий стол\Фотографии\20150128_0924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429000" cy="2520280"/>
          </a:xfrm>
          <a:prstGeom prst="rect">
            <a:avLst/>
          </a:prstGeom>
          <a:noFill/>
        </p:spPr>
      </p:pic>
      <p:pic>
        <p:nvPicPr>
          <p:cNvPr id="32770" name="Picture 2" descr="C:\Documents and Settings\bibl.SCHOOL63\Рабочий стол\Фотографии\20150128_0923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9" y="1470328"/>
            <a:ext cx="4032448" cy="38903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6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Справочно-библиографическое обслуживание читателей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5976" y="4509120"/>
            <a:ext cx="4608512" cy="20882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Поиск </a:t>
            </a:r>
          </a:p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литературы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1412776"/>
            <a:ext cx="4248472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Arial Black" pitchFamily="34" charset="0"/>
              </a:rPr>
              <a:t>Создание алфавитного каталога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Arial Black" pitchFamily="34" charset="0"/>
              </a:rPr>
              <a:t>Картотеки учебной литературы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Arial Black" pitchFamily="34" charset="0"/>
              </a:rPr>
              <a:t>Картотеки периодики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b="1" dirty="0" smtClean="0">
                <a:latin typeface="Arial Black" pitchFamily="34" charset="0"/>
              </a:rPr>
              <a:t>Экономической картотеки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b="1" dirty="0" smtClean="0">
                <a:latin typeface="Arial Black" pitchFamily="34" charset="0"/>
              </a:rPr>
              <a:t>Картотеки фантастики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 Black" pitchFamily="34" charset="0"/>
              </a:rPr>
              <a:t>   и приключений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Arial Black" pitchFamily="34" charset="0"/>
              </a:rPr>
              <a:t>Списков литературы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Arial Black" pitchFamily="34" charset="0"/>
              </a:rPr>
              <a:t>Списков новых поступлений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1028" name="Picture 4" descr="C:\Documents and Settings\bibl.SCHOOL63\Рабочий стол\а\20150313_102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2376264" cy="3168352"/>
          </a:xfrm>
          <a:prstGeom prst="rect">
            <a:avLst/>
          </a:prstGeom>
          <a:noFill/>
        </p:spPr>
      </p:pic>
      <p:pic>
        <p:nvPicPr>
          <p:cNvPr id="9" name="Рисунок 8" descr="C:\Documents and Settings\bibl.SCHOOL63\Рабочий стол\а\20150313_1021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340768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bibl.SCHOOL63\Рабочий стол\а\20150313_1020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09120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152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Составление списков рекомендуемой литературы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251520" y="5373216"/>
            <a:ext cx="4245868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«И помнит мир спасенный»(о войне)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half" idx="3"/>
          </p:nvPr>
        </p:nvSpPr>
        <p:spPr>
          <a:xfrm>
            <a:off x="4499992" y="5301208"/>
            <a:ext cx="4320480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«Край наш родной»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Содержимое 9" descr="C:\Documents and Settings\bibl.SCHOOL63\Рабочий стол\20150318_121351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46805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18" descr="C:\Documents and Settings\bibl.SCHOOL63\Рабочий стол\20150316_122023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9"/>
            <a:ext cx="3888432" cy="404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 animBg="1"/>
      <p:bldP spid="1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1481328"/>
            <a:ext cx="8363272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0346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Arial Black" pitchFamily="34" charset="0"/>
              </a:rPr>
              <a:t/>
            </a:r>
            <a:br>
              <a:rPr lang="ru-RU" sz="7200" dirty="0" smtClean="0">
                <a:latin typeface="Arial Black" pitchFamily="34" charset="0"/>
              </a:rPr>
            </a:br>
            <a:r>
              <a:rPr lang="ru-RU" sz="7200" dirty="0" smtClean="0">
                <a:latin typeface="Arial Black" pitchFamily="34" charset="0"/>
              </a:rPr>
              <a:t>Благодарю </a:t>
            </a:r>
            <a:br>
              <a:rPr lang="ru-RU" sz="7200" dirty="0" smtClean="0">
                <a:latin typeface="Arial Black" pitchFamily="34" charset="0"/>
              </a:rPr>
            </a:br>
            <a:r>
              <a:rPr lang="ru-RU" sz="7200" dirty="0" smtClean="0">
                <a:latin typeface="Arial Black" pitchFamily="34" charset="0"/>
              </a:rPr>
              <a:t>за внимание!</a:t>
            </a:r>
            <a:endParaRPr lang="ru-RU" sz="72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323528" y="332656"/>
          <a:ext cx="8424936" cy="115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 rot="243582">
            <a:off x="457200" y="6126480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 rot="10800000" flipV="1">
            <a:off x="4731634" y="5157191"/>
            <a:ext cx="4041775" cy="7200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Формирование культуры личности учащихся.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Адаптация к жизни в обществе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Воспитание гражданственности,</a:t>
            </a:r>
          </a:p>
          <a:p>
            <a:pPr>
              <a:buNone/>
            </a:pPr>
            <a:r>
              <a:rPr lang="ru-RU" sz="2000" dirty="0" smtClean="0"/>
              <a:t>   трудолюбия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Уважение к правам и свободам человека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Формирование здорового образа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Обеспечение доступа к информации для всех участников учебно-воспитательного процесса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Формирование у читателей навыков независимого библиотечного пользователя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Совершенствование новых библиотечных технологий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Расширение ассортимента библиотечно-информационных услуг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Формирование комфортной библиотечной среды.</a:t>
            </a:r>
            <a:endParaRPr lang="ru-RU" sz="2000" dirty="0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2" grpId="0" build="p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Формирование библиотечного фонда, необходимого для образовательного процесса;</a:t>
            </a:r>
          </a:p>
          <a:p>
            <a:r>
              <a:rPr lang="ru-RU" dirty="0" smtClean="0">
                <a:latin typeface="Arial Black" pitchFamily="34" charset="0"/>
              </a:rPr>
              <a:t>Справочно-библиографическую работа;</a:t>
            </a:r>
          </a:p>
          <a:p>
            <a:r>
              <a:rPr lang="ru-RU" dirty="0" smtClean="0">
                <a:latin typeface="Arial Black" pitchFamily="34" charset="0"/>
              </a:rPr>
              <a:t>Индивидуальная  и массовая  работа с читателями;</a:t>
            </a:r>
          </a:p>
          <a:p>
            <a:r>
              <a:rPr lang="ru-RU" dirty="0" smtClean="0">
                <a:latin typeface="Arial Black" pitchFamily="34" charset="0"/>
              </a:rPr>
              <a:t>Работа с документацией;</a:t>
            </a:r>
          </a:p>
          <a:p>
            <a:r>
              <a:rPr lang="ru-RU" dirty="0" smtClean="0">
                <a:latin typeface="Arial Black" pitchFamily="34" charset="0"/>
              </a:rPr>
              <a:t>Создание современного имиджа библиотеки.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Основные направления работы библиотеки:</a:t>
            </a:r>
            <a:endParaRPr lang="ru-RU" dirty="0"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C:\Users\uvr2\AppData\Local\Microsoft\Windows\Temporary Internet Files\Content.Word\IMG_068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1124744"/>
            <a:ext cx="4608512" cy="539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1124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Книжный фонд насчитывает 13757 экземпляров  изданий.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Рисунок 16" descr="C:\Users\uvr2\AppData\Local\Microsoft\Windows\Temporary Internet Files\Content.Word\IMG_0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139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522507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5624" cy="17142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Фонд учебной и учебно-методической литературы насчитывает 6858 экз.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Рисунок 3" descr="F:\для библиотеки\английский язы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17281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ля библиотеки\химия 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17281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для библиотеки\всеобщая история 5кл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9025" y="1988840"/>
            <a:ext cx="166305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для библиотеки\геометр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3" y="1988840"/>
            <a:ext cx="16561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для библиотеки\география Челябинской области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988840"/>
            <a:ext cx="18722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-252536" y="1196752"/>
          <a:ext cx="8482136" cy="44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512" y="274638"/>
            <a:ext cx="8064896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Структура библиотеки: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363272" cy="43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Основные библиотечные показатели: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Материально-техническое оснащение: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95536" y="1444294"/>
            <a:ext cx="4176464" cy="5009042"/>
          </a:xfrm>
        </p:spPr>
        <p:txBody>
          <a:bodyPr>
            <a:normAutofit/>
          </a:bodyPr>
          <a:lstStyle/>
          <a:p>
            <a:pPr marL="324000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Автоматизированное рабочее место (компьютер с выходом в Интернет).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Принтер.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Кафедра выдачи литературы.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Книжные витрины.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Black" pitchFamily="34" charset="0"/>
              </a:rPr>
              <a:t>Выставочные  столы.</a:t>
            </a:r>
          </a:p>
        </p:txBody>
      </p:sp>
      <p:pic>
        <p:nvPicPr>
          <p:cNvPr id="9" name="Рисунок 8" descr="C:\Documents and Settings\bibl.SCHOOL63\Рабочий стол\Фотографии\20150128_0937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412315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vr2\AppData\Local\Microsoft\Windows\Temporary Internet Files\Content.Word\IMG_06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2484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8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557</Words>
  <Application>Microsoft Office PowerPoint</Application>
  <PresentationFormat>Экран (4:3)</PresentationFormat>
  <Paragraphs>175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  Что за наслаждение находиться в хорошей библиотеке. Смотреть на книги — и то уже счастье. Перед вами пир, достойный богов; вы сознаете, что можно принять в нем участие и наполнить до краев свою чашу.  Чарльз Лемб (1779—1839), английский писатель. </vt:lpstr>
      <vt:lpstr>  </vt:lpstr>
      <vt:lpstr>Слайд 3</vt:lpstr>
      <vt:lpstr>Основные направления работы библиотеки:</vt:lpstr>
      <vt:lpstr>Книжный фонд насчитывает 13757 экземпляров  изданий.</vt:lpstr>
      <vt:lpstr>Фонд учебной и учебно-методической литературы насчитывает 6858 экз.</vt:lpstr>
      <vt:lpstr>Структура библиотеки:</vt:lpstr>
      <vt:lpstr>Основные библиотечные показатели:</vt:lpstr>
      <vt:lpstr>Материально-техническое оснащение:</vt:lpstr>
      <vt:lpstr>Индивидуальная работа  с читателями </vt:lpstr>
      <vt:lpstr>Индивидуальная работа  с  читателями.</vt:lpstr>
      <vt:lpstr>Формы индивидуальной работы:</vt:lpstr>
      <vt:lpstr>Массовая работа с читателями</vt:lpstr>
      <vt:lpstr>Работа с документами</vt:lpstr>
      <vt:lpstr>Выставочная деятельность:</vt:lpstr>
      <vt:lpstr>Тематические </vt:lpstr>
      <vt:lpstr>Выставочная деятельность:</vt:lpstr>
      <vt:lpstr>Творческая работа библиотекаря (составление буклета по созданию выставки)</vt:lpstr>
      <vt:lpstr>Творческая работа библиотекаря (составление буклета по созданию выставки)</vt:lpstr>
      <vt:lpstr>Творческая работа  библиотекаря  (составление буклета  по созданию выставки)</vt:lpstr>
      <vt:lpstr>Журналы и газеты  библиотеки  гимназии:</vt:lpstr>
      <vt:lpstr>Научно-познавательные журналы для учащихся: </vt:lpstr>
      <vt:lpstr>Справочно-библиографическое обслуживание читателей</vt:lpstr>
      <vt:lpstr>Составление списков рекомендуемой литературы </vt:lpstr>
      <vt:lpstr> Благодарю  за внимание!</vt:lpstr>
    </vt:vector>
  </TitlesOfParts>
  <Company>гимназия 63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за наслаждение находиться в хорошей библиотеке. Смотреть на книги — и то уже счастье. Перед вами пир, достойный богов; вы сознаете, что можно принять в нем участие и наполнить до краев свою чашу.  Чарлз Лемб (1779—1839), английский писатель </dc:title>
  <dc:creator>bibl</dc:creator>
  <cp:lastModifiedBy>bibl</cp:lastModifiedBy>
  <cp:revision>163</cp:revision>
  <dcterms:created xsi:type="dcterms:W3CDTF">2015-03-02T07:05:30Z</dcterms:created>
  <dcterms:modified xsi:type="dcterms:W3CDTF">2015-03-23T07:25:04Z</dcterms:modified>
</cp:coreProperties>
</file>