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5" r:id="rId10"/>
    <p:sldId id="264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C0D9"/>
    <a:srgbClr val="1A04B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595" autoAdjust="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31D689-E58B-4354-BCAA-2EA88DABD7A2}" type="datetimeFigureOut">
              <a:rPr lang="ru-RU" smtClean="0"/>
              <a:t>17.11.2014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6EA4C4-4066-46F5-9549-B0FAE20BCE9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A4C4-4066-46F5-9549-B0FAE20BCE9D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052737"/>
            <a:ext cx="7772400" cy="1152128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Паспорт библиотечной выставки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vr2\AppData\Local\Microsoft\Windows\Temporary Internet Files\Content.Word\IMG_069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2276872"/>
            <a:ext cx="72008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Разделы выставки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1520" y="1412776"/>
            <a:ext cx="5040560" cy="115212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Раздел 1.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Научно-познавательная </a:t>
            </a:r>
            <a:r>
              <a:rPr lang="ru-RU" b="1" dirty="0" smtClean="0">
                <a:solidFill>
                  <a:srgbClr val="002060"/>
                </a:solidFill>
              </a:rPr>
              <a:t>литература об истории создания книги и о людях ее создавших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835696" y="2708920"/>
            <a:ext cx="5400600" cy="194421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Раздел 2.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Материал </a:t>
            </a:r>
            <a:r>
              <a:rPr lang="ru-RU" b="1" dirty="0" smtClean="0">
                <a:solidFill>
                  <a:srgbClr val="002060"/>
                </a:solidFill>
              </a:rPr>
              <a:t>о пользе и значимости выбора нужных  книг  среди многообразия печатной продукции,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практические советы по руководству детским чтением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339752" y="4797152"/>
            <a:ext cx="6480720" cy="165618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Раздел 3.</a:t>
            </a:r>
            <a:r>
              <a:rPr lang="ru-RU" dirty="0" smtClean="0"/>
              <a:t> </a:t>
            </a:r>
            <a:endParaRPr lang="ru-RU" dirty="0" smtClean="0"/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Книги  </a:t>
            </a:r>
            <a:r>
              <a:rPr lang="ru-RU" b="1" dirty="0" smtClean="0">
                <a:solidFill>
                  <a:srgbClr val="002060"/>
                </a:solidFill>
              </a:rPr>
              <a:t>о  книгах, т.е. 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очерки, эссе, статьи, высказывания, размышления  писателей о книгах, чтении, книголюбах, читателях, писательском  ремесле, о проблемах чтения, роли чтения в жизни общества</a:t>
            </a:r>
            <a:endParaRPr lang="ru-RU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864096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Списки литературы к разделам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79512" y="1268760"/>
            <a:ext cx="2736304" cy="54726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059832" y="1340768"/>
            <a:ext cx="2736304" cy="540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2. 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Линкова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И.Ты и твоя книга.- М.: Просвещение,1975.-142с.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Линкова И., Что может книга (О воспитании трудного подростка).- М.:Знание,1972.-79с.-(Народный университет).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Рожина Л. Книги в твоей семье.- Минск: Народная асвета,1972.-125с.- (Родителям о детях).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Смородинская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М. Чтение юношества.- М.:Знание,1976.-№6.-63с.- (Педагогика и психология).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Чирва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А.Книги в твоей дружине.-3-е изд.-М.: Молодая гвардия,1988.-110с.,илл.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940152" y="1340768"/>
            <a:ext cx="2736304" cy="540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 3.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Вечные 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спутники: Советские писатели о книге, чтении, библиофильстве/Сост.А.Блюм.-М.:Книга,1983.-223с.</a:t>
            </a:r>
          </a:p>
          <a:p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Рат-Вег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Иштван. Комедия книги.- М.:Книга,1982.-542с.-илл.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Уральский библиофил: сборник./</a:t>
            </a:r>
            <a:r>
              <a:rPr lang="ru-RU" sz="1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Ред.,сост</a:t>
            </a: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Ю. Горбунов.- Челябинск: Юж.-Урал.кн.изд.,1989.-288с.-илл.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Человек читающий. Писатели ХХ века о роли книги в жизни человека и общества/ Сост.С.Бэлза. – М.: Прогресс,1983.-453с.-илл.</a:t>
            </a: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323528" y="1340768"/>
            <a:ext cx="2520280" cy="5222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Раздел 1. 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Горбачевский  Б.Нить Ариадны.- М: Детская  лит.,1971.-126с.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Горбачевский  Б.Кресты, костры и книги.- М: Советская Россия,1965.-199с.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Горбачевский  Б. Говорящие листки. /Рис Ю.Игнатьева.- М: Детский мир,1960.-83с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Павлов И. Про твою книгу: 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науч.-популяр.лит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./</a:t>
            </a:r>
            <a:r>
              <a:rPr kumimoji="0" lang="ru-RU" i="0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Рис.Б.Буракова</a:t>
            </a: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 Л.: Детская лит.,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1991.-111с.- (Знай и умей).</a:t>
            </a:r>
            <a:endParaRPr kumimoji="0" lang="ru-RU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712968" cy="576064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Необходимые оформительские средства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5157192"/>
            <a:ext cx="87849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При оформлении выставки были использованы цветовые решения  основного заголовка, объемные формы при написании  заголовка, цитаты, фигурное размещение книжного и иллюстративного материала.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C:\Users\uvr2\Desktop\библиотека\фото\IMG_20141113_10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628800"/>
            <a:ext cx="7344816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Средства рекламы выставки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52120" y="1556792"/>
            <a:ext cx="313184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Предварительное информирование читателей  библиотеки  о сроках прохождения выставки. Проведение обзора у книжной  выставки.  </a:t>
            </a:r>
            <a:endParaRPr lang="ru-RU" sz="2400" b="1" dirty="0"/>
          </a:p>
        </p:txBody>
      </p:sp>
      <p:pic>
        <p:nvPicPr>
          <p:cNvPr id="27650" name="Picture 2" descr="C:\Users\uvr2\Desktop\библиотека\фото\IMG_20141113_1023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556792"/>
            <a:ext cx="5472608" cy="42040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Сопутствующие мероприятия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4653136"/>
            <a:ext cx="842493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dirty="0" smtClean="0"/>
              <a:t>Б</a:t>
            </a:r>
            <a:r>
              <a:rPr lang="ru-RU" dirty="0" smtClean="0"/>
              <a:t>иблиотечный  </a:t>
            </a:r>
            <a:r>
              <a:rPr lang="ru-RU" dirty="0" smtClean="0"/>
              <a:t>урок по </a:t>
            </a:r>
            <a:r>
              <a:rPr lang="ru-RU" dirty="0" smtClean="0"/>
              <a:t> теме «Путешествие в мир открытий»;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 </a:t>
            </a:r>
            <a:r>
              <a:rPr lang="ru-RU" dirty="0" smtClean="0"/>
              <a:t>анкетирование </a:t>
            </a:r>
            <a:r>
              <a:rPr lang="ru-RU" dirty="0" smtClean="0"/>
              <a:t>по читательским предпочтениям  познавательной и  художественной литературы  среди учащихся среднего и старшего  </a:t>
            </a:r>
            <a:r>
              <a:rPr lang="ru-RU" dirty="0" smtClean="0"/>
              <a:t>возраста;</a:t>
            </a:r>
          </a:p>
          <a:p>
            <a:pPr>
              <a:buFont typeface="Arial" pitchFamily="34" charset="0"/>
              <a:buChar char="•"/>
            </a:pPr>
            <a:r>
              <a:rPr lang="ru-RU" dirty="0" smtClean="0"/>
              <a:t>книжно-иллюстративная </a:t>
            </a:r>
            <a:r>
              <a:rPr lang="ru-RU" dirty="0" smtClean="0"/>
              <a:t>выставка, посвященная дню славянской письменности и культуры и познавательная беседа-викторина «Откуда слово зародилось</a:t>
            </a:r>
            <a:r>
              <a:rPr lang="ru-RU" dirty="0" smtClean="0"/>
              <a:t>» (2015-2016 учебный год)</a:t>
            </a:r>
            <a:endParaRPr lang="ru-RU" dirty="0"/>
          </a:p>
        </p:txBody>
      </p:sp>
      <p:pic>
        <p:nvPicPr>
          <p:cNvPr id="5" name="Picture 8" descr="http://im1-tub-ru.yandex.net/i?id=4a25222c46a0959606306a9a31619722-06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484784"/>
            <a:ext cx="5472608" cy="3024336"/>
          </a:xfrm>
          <a:prstGeom prst="rect">
            <a:avLst/>
          </a:prstGeom>
          <a:noFill/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29600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Оценка эффективности книжной выставки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348880"/>
            <a:ext cx="835292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</a:t>
            </a:r>
            <a:r>
              <a:rPr lang="ru-RU" dirty="0" smtClean="0"/>
              <a:t>ыставку </a:t>
            </a:r>
            <a:r>
              <a:rPr lang="ru-RU" dirty="0" smtClean="0"/>
              <a:t>посетили 400 учащихся гимназии с 5 по 11 класс, педагоги кафедры обществоведческих дисциплин, родители 5-х классов. </a:t>
            </a:r>
          </a:p>
          <a:p>
            <a:pPr algn="just"/>
            <a:r>
              <a:rPr lang="ru-RU" dirty="0" smtClean="0"/>
              <a:t>В рамках работы выставки выдано 105 различный справочных изданий, в том числе энциклопедий. Выставка вызвала неподдельный интерес у учащихся 5-6 классов. </a:t>
            </a:r>
            <a:endParaRPr lang="ru-RU" dirty="0" smtClean="0"/>
          </a:p>
          <a:p>
            <a:pPr algn="just"/>
            <a:r>
              <a:rPr lang="ru-RU" dirty="0" smtClean="0"/>
              <a:t>«</a:t>
            </a:r>
            <a:r>
              <a:rPr lang="ru-RU" dirty="0" smtClean="0"/>
              <a:t>Выставка  «Путешествие в мир открытий» - эта выставка справочных изданий, где представлены отраслевые энциклопедии, Большая Российская Энциклопедия, справочники « Я познаю мир», пособия для дополнительных занятий в школе, периодически предлагаемая  читателю, является незаменимой в  написании школьных сочинений, рефератов, докладов, поэтому  она интересна не только учащимся, но также учителям и родителям», - </a:t>
            </a:r>
            <a:r>
              <a:rPr lang="ru-RU" i="1" dirty="0" smtClean="0"/>
              <a:t>О.С.Тезикова, заместитель директора по учебно-воспитательной работе. 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25144"/>
            <a:ext cx="8435280" cy="1944216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/>
              <a:t>Библиотека Муниципального бюджетного общеобразовательного учреждения  гимназии №63 </a:t>
            </a:r>
            <a:br>
              <a:rPr lang="ru-RU" sz="2700" b="1" dirty="0" smtClean="0"/>
            </a:br>
            <a:r>
              <a:rPr lang="ru-RU" sz="2700" b="1" dirty="0" smtClean="0"/>
              <a:t>г. Челябинска   была основана в 1962 г. Библиотека расположена на первом этаже здания гимназии, в левом крыле, занимает  площадь 62,5 кв.м. 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endParaRPr lang="ru-RU" sz="3200" b="1" dirty="0"/>
          </a:p>
        </p:txBody>
      </p:sp>
      <p:pic>
        <p:nvPicPr>
          <p:cNvPr id="1026" name="Picture 2" descr="C:\Users\uvr2\Desktop\библиотека\фото\IMG_20141113_1020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84487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359024" y="764704"/>
            <a:ext cx="8784976" cy="525658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</a:rPr>
              <a:t>В период с </a:t>
            </a:r>
            <a:r>
              <a:rPr lang="ru-RU" sz="3600" b="1" u="sng" dirty="0" smtClean="0">
                <a:solidFill>
                  <a:srgbClr val="002060"/>
                </a:solidFill>
              </a:rPr>
              <a:t>10 ноября по 20 </a:t>
            </a:r>
            <a:r>
              <a:rPr lang="ru-RU" sz="3600" b="1" u="sng" dirty="0" smtClean="0">
                <a:solidFill>
                  <a:srgbClr val="002060"/>
                </a:solidFill>
              </a:rPr>
              <a:t>ноября 2014 года  </a:t>
            </a:r>
            <a:r>
              <a:rPr lang="ru-RU" sz="3600" b="1" dirty="0" smtClean="0">
                <a:solidFill>
                  <a:srgbClr val="002060"/>
                </a:solidFill>
              </a:rPr>
              <a:t>в библиотеке  Муниципального бюджетного общеобразовательного учреждения  гимназии №63 </a:t>
            </a:r>
            <a:br>
              <a:rPr lang="ru-RU" sz="3600" b="1" dirty="0" smtClean="0">
                <a:solidFill>
                  <a:srgbClr val="002060"/>
                </a:solidFill>
              </a:rPr>
            </a:br>
            <a:r>
              <a:rPr lang="ru-RU" sz="3600" b="1" dirty="0" smtClean="0">
                <a:solidFill>
                  <a:srgbClr val="002060"/>
                </a:solidFill>
              </a:rPr>
              <a:t>г. Челябинска  проводится книжная выставка 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692696" y="4725144"/>
            <a:ext cx="11737304" cy="15388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 w="0"/>
                <a:solidFill>
                  <a:srgbClr val="1A04BC"/>
                </a:solidFill>
                <a:effectLst>
                  <a:reflection blurRad="12700" stA="50000" endPos="50000" dist="5000" dir="5400000" sy="-100000" rotWithShape="0"/>
                </a:effectLst>
              </a:rPr>
              <a:t>«</a:t>
            </a:r>
            <a:r>
              <a:rPr lang="ru-RU" sz="4000" b="1" cap="all" spc="0" dirty="0" smtClean="0">
                <a:ln w="0"/>
                <a:solidFill>
                  <a:srgbClr val="1A04BC"/>
                </a:solidFill>
                <a:effectLst>
                  <a:reflection blurRad="12700" stA="50000" endPos="50000" dist="5000" dir="5400000" sy="-100000" rotWithShape="0"/>
                </a:effectLst>
              </a:rPr>
              <a:t>Путешествие </a:t>
            </a:r>
          </a:p>
          <a:p>
            <a:pPr algn="ctr"/>
            <a:r>
              <a:rPr lang="ru-RU" sz="4000" b="1" cap="all" spc="0" dirty="0" smtClean="0">
                <a:ln w="0"/>
                <a:solidFill>
                  <a:srgbClr val="1A04BC"/>
                </a:solidFill>
                <a:effectLst>
                  <a:reflection blurRad="12700" stA="50000" endPos="50000" dist="5000" dir="5400000" sy="-100000" rotWithShape="0"/>
                </a:effectLst>
              </a:rPr>
              <a:t>в мир открытий»</a:t>
            </a:r>
            <a:endParaRPr lang="ru-RU" sz="4000" b="1" cap="all" spc="0" dirty="0">
              <a:ln w="0"/>
              <a:solidFill>
                <a:srgbClr val="1A04BC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vr2\Desktop\библиотека\фото\IMG_20141113_102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568952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vr2\Desktop\библиотека\фото\IMG_20141113_1022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636912"/>
            <a:ext cx="8016240" cy="4078992"/>
          </a:xfrm>
          <a:prstGeom prst="rect">
            <a:avLst/>
          </a:prstGeom>
          <a:noFill/>
        </p:spPr>
      </p:pic>
      <p:sp>
        <p:nvSpPr>
          <p:cNvPr id="3" name="Скругленный прямоугольник 2"/>
          <p:cNvSpPr/>
          <p:nvPr/>
        </p:nvSpPr>
        <p:spPr>
          <a:xfrm>
            <a:off x="179512" y="692696"/>
            <a:ext cx="8568952" cy="1728192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Автор выставки </a:t>
            </a:r>
          </a:p>
          <a:p>
            <a:pPr algn="ctr"/>
            <a:r>
              <a:rPr lang="ru-RU" sz="3200" dirty="0" smtClean="0">
                <a:solidFill>
                  <a:schemeClr val="tx1"/>
                </a:solidFill>
              </a:rPr>
              <a:t> библиотекарь </a:t>
            </a:r>
            <a:r>
              <a:rPr lang="ru-RU" sz="3200" dirty="0" smtClean="0">
                <a:solidFill>
                  <a:schemeClr val="tx1"/>
                </a:solidFill>
              </a:rPr>
              <a:t>гимназии  </a:t>
            </a:r>
          </a:p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Хисматуллина Лилия Зайнулловна</a:t>
            </a:r>
            <a:r>
              <a:rPr lang="ru-RU" sz="3200" dirty="0" smtClean="0">
                <a:solidFill>
                  <a:schemeClr val="tx1"/>
                </a:solidFill>
              </a:rPr>
              <a:t> </a:t>
            </a:r>
            <a:endParaRPr lang="ru-RU" sz="32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14401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b="1" dirty="0" smtClean="0">
                <a:solidFill>
                  <a:srgbClr val="002060"/>
                </a:solidFill>
              </a:rPr>
              <a:t/>
            </a:r>
            <a:br>
              <a:rPr lang="ru-RU" b="1" dirty="0" smtClean="0">
                <a:solidFill>
                  <a:srgbClr val="002060"/>
                </a:solidFill>
              </a:rPr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5300" b="1" dirty="0" smtClean="0">
                <a:solidFill>
                  <a:srgbClr val="002060"/>
                </a:solidFill>
              </a:rPr>
              <a:t>Читательское </a:t>
            </a:r>
            <a:r>
              <a:rPr lang="ru-RU" sz="5300" b="1" dirty="0" smtClean="0">
                <a:solidFill>
                  <a:srgbClr val="002060"/>
                </a:solidFill>
              </a:rPr>
              <a:t>назначение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900" dirty="0"/>
          </a:p>
        </p:txBody>
      </p:sp>
      <p:pic>
        <p:nvPicPr>
          <p:cNvPr id="1026" name="Picture 2" descr="C:\Users\uvr2\Desktop\библиотека\фото\IMG_20141113_102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844824"/>
            <a:ext cx="6264696" cy="352839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5445224"/>
            <a:ext cx="856895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Выставка предназначена  для читателей  среднего и старшего школьного возраста,  </a:t>
            </a:r>
            <a:r>
              <a:rPr lang="ru-RU" sz="2400" b="1" dirty="0" smtClean="0"/>
              <a:t>учителей, а также заинтересованных родителей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Целевое назначение выставки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916832"/>
            <a:ext cx="8496944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активное вовлечение в процесс чтения;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8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развитие  познавательных, эстетических  интересов с целью  расширения кругозора</a:t>
            </a:r>
            <a:endParaRPr kumimoji="0" lang="ru-RU" sz="48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224136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002060"/>
                </a:solidFill>
              </a:rPr>
              <a:t>Концепция выставки</a:t>
            </a:r>
            <a:endParaRPr lang="ru-RU" sz="4800" b="1" dirty="0">
              <a:solidFill>
                <a:srgbClr val="002060"/>
              </a:solidFill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39552" y="2200697"/>
            <a:ext cx="792088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понимание необходимости  книги  в современном  мире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ru-RU" sz="4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44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онимание значимости чтения для подрастающего поколения</a:t>
            </a:r>
            <a:endParaRPr kumimoji="0" lang="ru-RU" sz="4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980728"/>
            <a:ext cx="871296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Цитата: </a:t>
            </a:r>
            <a:endParaRPr lang="ru-RU" sz="4800" b="1" dirty="0" smtClean="0">
              <a:solidFill>
                <a:srgbClr val="002060"/>
              </a:solidFill>
            </a:endParaRPr>
          </a:p>
          <a:p>
            <a:pPr lvl="0"/>
            <a:r>
              <a:rPr lang="ru-RU" sz="4800" b="1" dirty="0" smtClean="0">
                <a:solidFill>
                  <a:srgbClr val="002060"/>
                </a:solidFill>
              </a:rPr>
              <a:t>«</a:t>
            </a:r>
            <a:r>
              <a:rPr lang="ru-RU" sz="4800" b="1" dirty="0" smtClean="0">
                <a:solidFill>
                  <a:srgbClr val="002060"/>
                </a:solidFill>
              </a:rPr>
              <a:t>Вся жизнь человечества последовательно оседала в книге: племена, люди, государства исчезали, а книга оставалась»</a:t>
            </a:r>
          </a:p>
          <a:p>
            <a:r>
              <a:rPr lang="ru-RU" sz="4800" b="1" dirty="0" smtClean="0">
                <a:solidFill>
                  <a:srgbClr val="002060"/>
                </a:solidFill>
              </a:rPr>
              <a:t>                         А.И. Герцен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206</TotalTime>
  <Words>671</Words>
  <Application>Microsoft Office PowerPoint</Application>
  <PresentationFormat>Экран (4:3)</PresentationFormat>
  <Paragraphs>57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Городская</vt:lpstr>
      <vt:lpstr>Паспорт библиотечной выставки</vt:lpstr>
      <vt:lpstr>Библиотека Муниципального бюджетного общеобразовательного учреждения  гимназии №63  г. Челябинска   была основана в 1962 г. Библиотека расположена на первом этаже здания гимназии, в левом крыле, занимает  площадь 62,5 кв.м.  </vt:lpstr>
      <vt:lpstr>Слайд 3</vt:lpstr>
      <vt:lpstr>Слайд 4</vt:lpstr>
      <vt:lpstr>Слайд 5</vt:lpstr>
      <vt:lpstr>      Читательское назначение   </vt:lpstr>
      <vt:lpstr>Целевое назначение выставки</vt:lpstr>
      <vt:lpstr>Концепция выставки</vt:lpstr>
      <vt:lpstr>Слайд 9</vt:lpstr>
      <vt:lpstr>Разделы выставки</vt:lpstr>
      <vt:lpstr>Списки литературы к разделам</vt:lpstr>
      <vt:lpstr>Необходимые оформительские средства</vt:lpstr>
      <vt:lpstr>Средства рекламы выставки</vt:lpstr>
      <vt:lpstr>Сопутствующие мероприятия</vt:lpstr>
      <vt:lpstr>Оценка эффективности книжной выставки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библиотечной выставки</dc:title>
  <dc:creator>Зам УВР 2</dc:creator>
  <cp:lastModifiedBy>uvr2</cp:lastModifiedBy>
  <cp:revision>31</cp:revision>
  <dcterms:created xsi:type="dcterms:W3CDTF">2014-11-13T04:52:32Z</dcterms:created>
  <dcterms:modified xsi:type="dcterms:W3CDTF">2014-11-17T10:56:06Z</dcterms:modified>
</cp:coreProperties>
</file>